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627" r:id="rId3"/>
    <p:sldId id="628" r:id="rId4"/>
    <p:sldId id="639" r:id="rId5"/>
    <p:sldId id="626" r:id="rId6"/>
    <p:sldId id="638" r:id="rId7"/>
    <p:sldId id="637" r:id="rId8"/>
    <p:sldId id="582" r:id="rId9"/>
    <p:sldId id="631" r:id="rId10"/>
    <p:sldId id="586" r:id="rId11"/>
    <p:sldId id="595" r:id="rId12"/>
    <p:sldId id="594" r:id="rId13"/>
    <p:sldId id="632" r:id="rId14"/>
    <p:sldId id="596" r:id="rId15"/>
    <p:sldId id="633" r:id="rId16"/>
    <p:sldId id="634" r:id="rId17"/>
    <p:sldId id="630" r:id="rId18"/>
    <p:sldId id="317" r:id="rId19"/>
    <p:sldId id="261" r:id="rId20"/>
    <p:sldId id="598" r:id="rId21"/>
    <p:sldId id="636" r:id="rId22"/>
    <p:sldId id="550" r:id="rId23"/>
    <p:sldId id="599" r:id="rId24"/>
    <p:sldId id="287" r:id="rId25"/>
    <p:sldId id="602" r:id="rId26"/>
    <p:sldId id="600" r:id="rId27"/>
    <p:sldId id="589" r:id="rId28"/>
    <p:sldId id="622" r:id="rId29"/>
    <p:sldId id="623" r:id="rId30"/>
    <p:sldId id="620" r:id="rId31"/>
    <p:sldId id="621" r:id="rId32"/>
    <p:sldId id="268" r:id="rId33"/>
    <p:sldId id="613" r:id="rId34"/>
    <p:sldId id="263" r:id="rId35"/>
    <p:sldId id="601" r:id="rId36"/>
    <p:sldId id="578" r:id="rId37"/>
    <p:sldId id="579" r:id="rId38"/>
    <p:sldId id="580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85423"/>
  </p:normalViewPr>
  <p:slideViewPr>
    <p:cSldViewPr snapToGrid="0" snapToObjects="1">
      <p:cViewPr>
        <p:scale>
          <a:sx n="138" d="100"/>
          <a:sy n="138" d="100"/>
        </p:scale>
        <p:origin x="270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FC5F6B-1B2B-BA45-BB3D-DCB405A88DF9}" type="doc">
      <dgm:prSet loTypeId="urn:microsoft.com/office/officeart/2005/8/layout/hierarchy2" loCatId="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F71FB00-2001-FA45-931A-02EB6B4EF70B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mapping </a:t>
          </a:r>
        </a:p>
        <a:p>
          <a:r>
            <a:rPr lang="en-US" b="1" dirty="0"/>
            <a:t>(</a:t>
          </a:r>
          <a:r>
            <a:rPr lang="en-US" b="1" i="1" dirty="0"/>
            <a:t>trimmed</a:t>
          </a:r>
          <a:r>
            <a:rPr lang="en-US" b="1" dirty="0"/>
            <a:t> FASTQ)</a:t>
          </a:r>
        </a:p>
      </dgm:t>
    </dgm:pt>
    <dgm:pt modelId="{42F53B4E-47BD-B048-A826-C82E6E9DE6CC}" type="parTrans" cxnId="{B62A0A69-5BAF-3849-9785-C0A6C4607C9C}">
      <dgm:prSet/>
      <dgm:spPr/>
      <dgm:t>
        <a:bodyPr/>
        <a:lstStyle/>
        <a:p>
          <a:endParaRPr lang="en-US"/>
        </a:p>
      </dgm:t>
    </dgm:pt>
    <dgm:pt modelId="{6A67380B-345C-5D47-9E53-00BA2E03962D}" type="sibTrans" cxnId="{B62A0A69-5BAF-3849-9785-C0A6C4607C9C}">
      <dgm:prSet/>
      <dgm:spPr/>
      <dgm:t>
        <a:bodyPr/>
        <a:lstStyle/>
        <a:p>
          <a:endParaRPr lang="en-US"/>
        </a:p>
      </dgm:t>
    </dgm:pt>
    <dgm:pt modelId="{057F37F1-47C2-A54D-A803-D0360E31F62F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GENOME</a:t>
          </a:r>
        </a:p>
      </dgm:t>
    </dgm:pt>
    <dgm:pt modelId="{DEEF4BC0-CFE3-2D45-AFD2-7CBB1F0AAA6D}" type="parTrans" cxnId="{EA9FBEF9-178D-554F-80AE-81D00AA06301}">
      <dgm:prSet/>
      <dgm:spPr>
        <a:ln w="38100"/>
      </dgm:spPr>
      <dgm:t>
        <a:bodyPr/>
        <a:lstStyle/>
        <a:p>
          <a:endParaRPr lang="en-US"/>
        </a:p>
      </dgm:t>
    </dgm:pt>
    <dgm:pt modelId="{35181EE9-E979-9848-99AE-1AC607C40EF1}" type="sibTrans" cxnId="{EA9FBEF9-178D-554F-80AE-81D00AA06301}">
      <dgm:prSet/>
      <dgm:spPr/>
      <dgm:t>
        <a:bodyPr/>
        <a:lstStyle/>
        <a:p>
          <a:endParaRPr lang="en-US"/>
        </a:p>
      </dgm:t>
    </dgm:pt>
    <dgm:pt modelId="{D6E8E29B-AF4D-E740-B7D3-8E916BA0F0F5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SAM to BAM</a:t>
          </a:r>
        </a:p>
      </dgm:t>
    </dgm:pt>
    <dgm:pt modelId="{81EB2E31-5119-1147-AD68-4111DFA17A2B}" type="parTrans" cxnId="{F776198F-7A85-4E48-B297-C06306760C0F}">
      <dgm:prSet/>
      <dgm:spPr>
        <a:ln w="38100"/>
      </dgm:spPr>
      <dgm:t>
        <a:bodyPr/>
        <a:lstStyle/>
        <a:p>
          <a:endParaRPr lang="en-US"/>
        </a:p>
      </dgm:t>
    </dgm:pt>
    <dgm:pt modelId="{413237F0-3580-D447-B762-D20CED0B6573}" type="sibTrans" cxnId="{F776198F-7A85-4E48-B297-C06306760C0F}">
      <dgm:prSet/>
      <dgm:spPr/>
      <dgm:t>
        <a:bodyPr/>
        <a:lstStyle/>
        <a:p>
          <a:endParaRPr lang="en-US"/>
        </a:p>
      </dgm:t>
    </dgm:pt>
    <dgm:pt modelId="{32319A41-2FD3-9740-9174-1C8D5B36F338}">
      <dgm:prSet phldrT="[Text]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/>
            <a:t>TRANSCRIPTIOME</a:t>
          </a:r>
        </a:p>
      </dgm:t>
    </dgm:pt>
    <dgm:pt modelId="{4947F00D-9BD1-3B42-8575-6F15854D5950}" type="parTrans" cxnId="{98C4B72D-31C5-2C4F-866F-656E185E51FA}">
      <dgm:prSet/>
      <dgm:spPr>
        <a:ln w="38100"/>
      </dgm:spPr>
      <dgm:t>
        <a:bodyPr/>
        <a:lstStyle/>
        <a:p>
          <a:endParaRPr lang="en-US"/>
        </a:p>
      </dgm:t>
    </dgm:pt>
    <dgm:pt modelId="{9D35A1E9-17F9-E84B-B0E4-509E7D1B652B}" type="sibTrans" cxnId="{98C4B72D-31C5-2C4F-866F-656E185E51FA}">
      <dgm:prSet/>
      <dgm:spPr/>
      <dgm:t>
        <a:bodyPr/>
        <a:lstStyle/>
        <a:p>
          <a:endParaRPr lang="en-US"/>
        </a:p>
      </dgm:t>
    </dgm:pt>
    <dgm:pt modelId="{E166DB81-A1C0-E640-A71B-9409B0311535}">
      <dgm:prSet phldrT="[Text]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err="1"/>
            <a:t>counts.matrix</a:t>
          </a:r>
          <a:endParaRPr lang="en-US" b="1" dirty="0"/>
        </a:p>
      </dgm:t>
    </dgm:pt>
    <dgm:pt modelId="{70B6A4EB-CC0E-4045-B1B3-AAD0C7AC582F}" type="parTrans" cxnId="{80B5E546-78D2-FE4A-B3FC-C39FF3E8FE6F}">
      <dgm:prSet/>
      <dgm:spPr>
        <a:ln w="38100"/>
      </dgm:spPr>
      <dgm:t>
        <a:bodyPr/>
        <a:lstStyle/>
        <a:p>
          <a:endParaRPr lang="en-US"/>
        </a:p>
      </dgm:t>
    </dgm:pt>
    <dgm:pt modelId="{2605DA6F-EA93-494F-97E1-ABE075C2953B}" type="sibTrans" cxnId="{80B5E546-78D2-FE4A-B3FC-C39FF3E8FE6F}">
      <dgm:prSet/>
      <dgm:spPr/>
      <dgm:t>
        <a:bodyPr/>
        <a:lstStyle/>
        <a:p>
          <a:endParaRPr lang="en-US"/>
        </a:p>
      </dgm:t>
    </dgm:pt>
    <dgm:pt modelId="{3F971044-CD84-3647-8138-4E67671155C1}" type="pres">
      <dgm:prSet presAssocID="{C5FC5F6B-1B2B-BA45-BB3D-DCB405A88DF9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40A985F-7B91-B34B-B7AC-D20E5DDE5447}" type="pres">
      <dgm:prSet presAssocID="{9F71FB00-2001-FA45-931A-02EB6B4EF70B}" presName="root1" presStyleCnt="0"/>
      <dgm:spPr/>
    </dgm:pt>
    <dgm:pt modelId="{A80DC1E4-5E43-AE47-A8F7-380BD6FF3EC3}" type="pres">
      <dgm:prSet presAssocID="{9F71FB00-2001-FA45-931A-02EB6B4EF70B}" presName="LevelOneTextNode" presStyleLbl="node0" presStyleIdx="0" presStyleCnt="1">
        <dgm:presLayoutVars>
          <dgm:chPref val="3"/>
        </dgm:presLayoutVars>
      </dgm:prSet>
      <dgm:spPr/>
    </dgm:pt>
    <dgm:pt modelId="{65B5B8E4-9415-F448-8D5A-1B9FECF65EA6}" type="pres">
      <dgm:prSet presAssocID="{9F71FB00-2001-FA45-931A-02EB6B4EF70B}" presName="level2hierChild" presStyleCnt="0"/>
      <dgm:spPr/>
    </dgm:pt>
    <dgm:pt modelId="{146A18B3-83F8-AA43-A227-C5012A01FF23}" type="pres">
      <dgm:prSet presAssocID="{DEEF4BC0-CFE3-2D45-AFD2-7CBB1F0AAA6D}" presName="conn2-1" presStyleLbl="parChTrans1D2" presStyleIdx="0" presStyleCnt="2"/>
      <dgm:spPr/>
    </dgm:pt>
    <dgm:pt modelId="{26B63DBE-E467-1143-9CCD-7A18F9F30256}" type="pres">
      <dgm:prSet presAssocID="{DEEF4BC0-CFE3-2D45-AFD2-7CBB1F0AAA6D}" presName="connTx" presStyleLbl="parChTrans1D2" presStyleIdx="0" presStyleCnt="2"/>
      <dgm:spPr/>
    </dgm:pt>
    <dgm:pt modelId="{4421F12E-068E-264C-B4FF-1F69CB4AE084}" type="pres">
      <dgm:prSet presAssocID="{057F37F1-47C2-A54D-A803-D0360E31F62F}" presName="root2" presStyleCnt="0"/>
      <dgm:spPr/>
    </dgm:pt>
    <dgm:pt modelId="{B8FC2B4C-76E9-6942-B034-2569FC0CC327}" type="pres">
      <dgm:prSet presAssocID="{057F37F1-47C2-A54D-A803-D0360E31F62F}" presName="LevelTwoTextNode" presStyleLbl="node2" presStyleIdx="0" presStyleCnt="2" custScaleY="54943" custLinFactNeighborX="0" custLinFactNeighborY="-80917">
        <dgm:presLayoutVars>
          <dgm:chPref val="3"/>
        </dgm:presLayoutVars>
      </dgm:prSet>
      <dgm:spPr/>
    </dgm:pt>
    <dgm:pt modelId="{43664311-975C-F548-9C05-FCB35432A8E2}" type="pres">
      <dgm:prSet presAssocID="{057F37F1-47C2-A54D-A803-D0360E31F62F}" presName="level3hierChild" presStyleCnt="0"/>
      <dgm:spPr/>
    </dgm:pt>
    <dgm:pt modelId="{AC376D5C-7B59-F34B-8F21-47309E163F2F}" type="pres">
      <dgm:prSet presAssocID="{81EB2E31-5119-1147-AD68-4111DFA17A2B}" presName="conn2-1" presStyleLbl="parChTrans1D3" presStyleIdx="0" presStyleCnt="2"/>
      <dgm:spPr/>
    </dgm:pt>
    <dgm:pt modelId="{ADBF56CC-4BA3-4B4E-BA7E-C82CBAD37074}" type="pres">
      <dgm:prSet presAssocID="{81EB2E31-5119-1147-AD68-4111DFA17A2B}" presName="connTx" presStyleLbl="parChTrans1D3" presStyleIdx="0" presStyleCnt="2"/>
      <dgm:spPr/>
    </dgm:pt>
    <dgm:pt modelId="{1BD26039-0F9C-8A4C-A9BA-FFFF1E7D9B80}" type="pres">
      <dgm:prSet presAssocID="{D6E8E29B-AF4D-E740-B7D3-8E916BA0F0F5}" presName="root2" presStyleCnt="0"/>
      <dgm:spPr/>
    </dgm:pt>
    <dgm:pt modelId="{D307ACFC-4965-694A-BAF4-42C5CD28C296}" type="pres">
      <dgm:prSet presAssocID="{D6E8E29B-AF4D-E740-B7D3-8E916BA0F0F5}" presName="LevelTwoTextNode" presStyleLbl="node3" presStyleIdx="0" presStyleCnt="2" custScaleY="56889" custLinFactNeighborX="162" custLinFactNeighborY="-81827">
        <dgm:presLayoutVars>
          <dgm:chPref val="3"/>
        </dgm:presLayoutVars>
      </dgm:prSet>
      <dgm:spPr/>
    </dgm:pt>
    <dgm:pt modelId="{0E0F560C-1356-AE4D-AB28-6B64A236AD10}" type="pres">
      <dgm:prSet presAssocID="{D6E8E29B-AF4D-E740-B7D3-8E916BA0F0F5}" presName="level3hierChild" presStyleCnt="0"/>
      <dgm:spPr/>
    </dgm:pt>
    <dgm:pt modelId="{E7665D35-FB2B-AD4A-B852-33E279ACB0D4}" type="pres">
      <dgm:prSet presAssocID="{4947F00D-9BD1-3B42-8575-6F15854D5950}" presName="conn2-1" presStyleLbl="parChTrans1D2" presStyleIdx="1" presStyleCnt="2"/>
      <dgm:spPr/>
    </dgm:pt>
    <dgm:pt modelId="{EE66D9B7-970F-0349-B957-87A3C05A11A9}" type="pres">
      <dgm:prSet presAssocID="{4947F00D-9BD1-3B42-8575-6F15854D5950}" presName="connTx" presStyleLbl="parChTrans1D2" presStyleIdx="1" presStyleCnt="2"/>
      <dgm:spPr/>
    </dgm:pt>
    <dgm:pt modelId="{B6B074F7-DBCC-4D4D-83DE-59FC2EA45AF4}" type="pres">
      <dgm:prSet presAssocID="{32319A41-2FD3-9740-9174-1C8D5B36F338}" presName="root2" presStyleCnt="0"/>
      <dgm:spPr/>
    </dgm:pt>
    <dgm:pt modelId="{854DC362-3B46-BA48-9877-736338F0AD02}" type="pres">
      <dgm:prSet presAssocID="{32319A41-2FD3-9740-9174-1C8D5B36F338}" presName="LevelTwoTextNode" presStyleLbl="node2" presStyleIdx="1" presStyleCnt="2" custScaleY="68959">
        <dgm:presLayoutVars>
          <dgm:chPref val="3"/>
        </dgm:presLayoutVars>
      </dgm:prSet>
      <dgm:spPr/>
    </dgm:pt>
    <dgm:pt modelId="{816DE018-9F65-5943-88DE-0C33BCC1D564}" type="pres">
      <dgm:prSet presAssocID="{32319A41-2FD3-9740-9174-1C8D5B36F338}" presName="level3hierChild" presStyleCnt="0"/>
      <dgm:spPr/>
    </dgm:pt>
    <dgm:pt modelId="{77D92C40-D282-294B-A886-8C177411D237}" type="pres">
      <dgm:prSet presAssocID="{70B6A4EB-CC0E-4045-B1B3-AAD0C7AC582F}" presName="conn2-1" presStyleLbl="parChTrans1D3" presStyleIdx="1" presStyleCnt="2"/>
      <dgm:spPr/>
    </dgm:pt>
    <dgm:pt modelId="{A7EDEC51-C46E-AA4D-B705-77E741D35A9C}" type="pres">
      <dgm:prSet presAssocID="{70B6A4EB-CC0E-4045-B1B3-AAD0C7AC582F}" presName="connTx" presStyleLbl="parChTrans1D3" presStyleIdx="1" presStyleCnt="2"/>
      <dgm:spPr/>
    </dgm:pt>
    <dgm:pt modelId="{6B639DE2-6902-014B-9C3F-32600840B5AE}" type="pres">
      <dgm:prSet presAssocID="{E166DB81-A1C0-E640-A71B-9409B0311535}" presName="root2" presStyleCnt="0"/>
      <dgm:spPr/>
    </dgm:pt>
    <dgm:pt modelId="{248E374C-7884-3941-8545-ACA55B32B1BB}" type="pres">
      <dgm:prSet presAssocID="{E166DB81-A1C0-E640-A71B-9409B0311535}" presName="LevelTwoTextNode" presStyleLbl="node3" presStyleIdx="1" presStyleCnt="2" custScaleY="59868">
        <dgm:presLayoutVars>
          <dgm:chPref val="3"/>
        </dgm:presLayoutVars>
      </dgm:prSet>
      <dgm:spPr/>
    </dgm:pt>
    <dgm:pt modelId="{686B03C6-9014-344A-A7B1-7239C1DC2296}" type="pres">
      <dgm:prSet presAssocID="{E166DB81-A1C0-E640-A71B-9409B0311535}" presName="level3hierChild" presStyleCnt="0"/>
      <dgm:spPr/>
    </dgm:pt>
  </dgm:ptLst>
  <dgm:cxnLst>
    <dgm:cxn modelId="{98C4B72D-31C5-2C4F-866F-656E185E51FA}" srcId="{9F71FB00-2001-FA45-931A-02EB6B4EF70B}" destId="{32319A41-2FD3-9740-9174-1C8D5B36F338}" srcOrd="1" destOrd="0" parTransId="{4947F00D-9BD1-3B42-8575-6F15854D5950}" sibTransId="{9D35A1E9-17F9-E84B-B0E4-509E7D1B652B}"/>
    <dgm:cxn modelId="{CC1B9B31-1D6C-1943-B3B4-EBA0612A8862}" type="presOf" srcId="{DEEF4BC0-CFE3-2D45-AFD2-7CBB1F0AAA6D}" destId="{26B63DBE-E467-1143-9CCD-7A18F9F30256}" srcOrd="1" destOrd="0" presId="urn:microsoft.com/office/officeart/2005/8/layout/hierarchy2"/>
    <dgm:cxn modelId="{D3713D3F-0C8B-D644-9CDA-97E65E055060}" type="presOf" srcId="{4947F00D-9BD1-3B42-8575-6F15854D5950}" destId="{E7665D35-FB2B-AD4A-B852-33E279ACB0D4}" srcOrd="0" destOrd="0" presId="urn:microsoft.com/office/officeart/2005/8/layout/hierarchy2"/>
    <dgm:cxn modelId="{C9F2CF40-2A9D-5F4B-866A-CC8C8DA2ACEF}" type="presOf" srcId="{4947F00D-9BD1-3B42-8575-6F15854D5950}" destId="{EE66D9B7-970F-0349-B957-87A3C05A11A9}" srcOrd="1" destOrd="0" presId="urn:microsoft.com/office/officeart/2005/8/layout/hierarchy2"/>
    <dgm:cxn modelId="{B0777F42-A254-9049-9E8F-41098C2B7C9F}" type="presOf" srcId="{C5FC5F6B-1B2B-BA45-BB3D-DCB405A88DF9}" destId="{3F971044-CD84-3647-8138-4E67671155C1}" srcOrd="0" destOrd="0" presId="urn:microsoft.com/office/officeart/2005/8/layout/hierarchy2"/>
    <dgm:cxn modelId="{80B5E546-78D2-FE4A-B3FC-C39FF3E8FE6F}" srcId="{32319A41-2FD3-9740-9174-1C8D5B36F338}" destId="{E166DB81-A1C0-E640-A71B-9409B0311535}" srcOrd="0" destOrd="0" parTransId="{70B6A4EB-CC0E-4045-B1B3-AAD0C7AC582F}" sibTransId="{2605DA6F-EA93-494F-97E1-ABE075C2953B}"/>
    <dgm:cxn modelId="{676FE04A-22EA-0047-B280-B1248F2D1F57}" type="presOf" srcId="{32319A41-2FD3-9740-9174-1C8D5B36F338}" destId="{854DC362-3B46-BA48-9877-736338F0AD02}" srcOrd="0" destOrd="0" presId="urn:microsoft.com/office/officeart/2005/8/layout/hierarchy2"/>
    <dgm:cxn modelId="{D5C3F965-CF16-8148-AED5-C64C983B8B29}" type="presOf" srcId="{057F37F1-47C2-A54D-A803-D0360E31F62F}" destId="{B8FC2B4C-76E9-6942-B034-2569FC0CC327}" srcOrd="0" destOrd="0" presId="urn:microsoft.com/office/officeart/2005/8/layout/hierarchy2"/>
    <dgm:cxn modelId="{B62A0A69-5BAF-3849-9785-C0A6C4607C9C}" srcId="{C5FC5F6B-1B2B-BA45-BB3D-DCB405A88DF9}" destId="{9F71FB00-2001-FA45-931A-02EB6B4EF70B}" srcOrd="0" destOrd="0" parTransId="{42F53B4E-47BD-B048-A826-C82E6E9DE6CC}" sibTransId="{6A67380B-345C-5D47-9E53-00BA2E03962D}"/>
    <dgm:cxn modelId="{44350678-35A4-5042-B509-B4F28AD377DC}" type="presOf" srcId="{E166DB81-A1C0-E640-A71B-9409B0311535}" destId="{248E374C-7884-3941-8545-ACA55B32B1BB}" srcOrd="0" destOrd="0" presId="urn:microsoft.com/office/officeart/2005/8/layout/hierarchy2"/>
    <dgm:cxn modelId="{05DAC78A-CD79-1249-A540-46F9DECA973E}" type="presOf" srcId="{81EB2E31-5119-1147-AD68-4111DFA17A2B}" destId="{ADBF56CC-4BA3-4B4E-BA7E-C82CBAD37074}" srcOrd="1" destOrd="0" presId="urn:microsoft.com/office/officeart/2005/8/layout/hierarchy2"/>
    <dgm:cxn modelId="{F776198F-7A85-4E48-B297-C06306760C0F}" srcId="{057F37F1-47C2-A54D-A803-D0360E31F62F}" destId="{D6E8E29B-AF4D-E740-B7D3-8E916BA0F0F5}" srcOrd="0" destOrd="0" parTransId="{81EB2E31-5119-1147-AD68-4111DFA17A2B}" sibTransId="{413237F0-3580-D447-B762-D20CED0B6573}"/>
    <dgm:cxn modelId="{924F6793-4F35-F44D-859B-262E5D7D4466}" type="presOf" srcId="{70B6A4EB-CC0E-4045-B1B3-AAD0C7AC582F}" destId="{77D92C40-D282-294B-A886-8C177411D237}" srcOrd="0" destOrd="0" presId="urn:microsoft.com/office/officeart/2005/8/layout/hierarchy2"/>
    <dgm:cxn modelId="{898FCA93-82A3-3D40-BAD4-4AA4C45FCF6F}" type="presOf" srcId="{81EB2E31-5119-1147-AD68-4111DFA17A2B}" destId="{AC376D5C-7B59-F34B-8F21-47309E163F2F}" srcOrd="0" destOrd="0" presId="urn:microsoft.com/office/officeart/2005/8/layout/hierarchy2"/>
    <dgm:cxn modelId="{CE3D4FAD-E577-F345-81D6-FCBDA1273F4C}" type="presOf" srcId="{DEEF4BC0-CFE3-2D45-AFD2-7CBB1F0AAA6D}" destId="{146A18B3-83F8-AA43-A227-C5012A01FF23}" srcOrd="0" destOrd="0" presId="urn:microsoft.com/office/officeart/2005/8/layout/hierarchy2"/>
    <dgm:cxn modelId="{BE60D8B3-9165-B84A-9A82-E399184DDCF2}" type="presOf" srcId="{70B6A4EB-CC0E-4045-B1B3-AAD0C7AC582F}" destId="{A7EDEC51-C46E-AA4D-B705-77E741D35A9C}" srcOrd="1" destOrd="0" presId="urn:microsoft.com/office/officeart/2005/8/layout/hierarchy2"/>
    <dgm:cxn modelId="{5532D2C9-58E1-C149-AD98-DAE0F68E5CCB}" type="presOf" srcId="{D6E8E29B-AF4D-E740-B7D3-8E916BA0F0F5}" destId="{D307ACFC-4965-694A-BAF4-42C5CD28C296}" srcOrd="0" destOrd="0" presId="urn:microsoft.com/office/officeart/2005/8/layout/hierarchy2"/>
    <dgm:cxn modelId="{3232A8D1-B61A-8F4C-B164-5A5E274BEC7F}" type="presOf" srcId="{9F71FB00-2001-FA45-931A-02EB6B4EF70B}" destId="{A80DC1E4-5E43-AE47-A8F7-380BD6FF3EC3}" srcOrd="0" destOrd="0" presId="urn:microsoft.com/office/officeart/2005/8/layout/hierarchy2"/>
    <dgm:cxn modelId="{EA9FBEF9-178D-554F-80AE-81D00AA06301}" srcId="{9F71FB00-2001-FA45-931A-02EB6B4EF70B}" destId="{057F37F1-47C2-A54D-A803-D0360E31F62F}" srcOrd="0" destOrd="0" parTransId="{DEEF4BC0-CFE3-2D45-AFD2-7CBB1F0AAA6D}" sibTransId="{35181EE9-E979-9848-99AE-1AC607C40EF1}"/>
    <dgm:cxn modelId="{C1BDB2DE-ED4A-5D45-9DEE-224BBE861E5C}" type="presParOf" srcId="{3F971044-CD84-3647-8138-4E67671155C1}" destId="{F40A985F-7B91-B34B-B7AC-D20E5DDE5447}" srcOrd="0" destOrd="0" presId="urn:microsoft.com/office/officeart/2005/8/layout/hierarchy2"/>
    <dgm:cxn modelId="{27B6A41A-0532-AE4A-B373-644D8FE89C2F}" type="presParOf" srcId="{F40A985F-7B91-B34B-B7AC-D20E5DDE5447}" destId="{A80DC1E4-5E43-AE47-A8F7-380BD6FF3EC3}" srcOrd="0" destOrd="0" presId="urn:microsoft.com/office/officeart/2005/8/layout/hierarchy2"/>
    <dgm:cxn modelId="{08355DC9-D671-374B-8444-7B0669C03E6D}" type="presParOf" srcId="{F40A985F-7B91-B34B-B7AC-D20E5DDE5447}" destId="{65B5B8E4-9415-F448-8D5A-1B9FECF65EA6}" srcOrd="1" destOrd="0" presId="urn:microsoft.com/office/officeart/2005/8/layout/hierarchy2"/>
    <dgm:cxn modelId="{18EE0AB7-188A-344A-AF7B-3ACF411987FB}" type="presParOf" srcId="{65B5B8E4-9415-F448-8D5A-1B9FECF65EA6}" destId="{146A18B3-83F8-AA43-A227-C5012A01FF23}" srcOrd="0" destOrd="0" presId="urn:microsoft.com/office/officeart/2005/8/layout/hierarchy2"/>
    <dgm:cxn modelId="{FC77DC8E-D6B8-6A45-A378-5C8AE5A2E81F}" type="presParOf" srcId="{146A18B3-83F8-AA43-A227-C5012A01FF23}" destId="{26B63DBE-E467-1143-9CCD-7A18F9F30256}" srcOrd="0" destOrd="0" presId="urn:microsoft.com/office/officeart/2005/8/layout/hierarchy2"/>
    <dgm:cxn modelId="{7FB29D42-1CD8-4D44-9DE9-9C0B5C01EAD7}" type="presParOf" srcId="{65B5B8E4-9415-F448-8D5A-1B9FECF65EA6}" destId="{4421F12E-068E-264C-B4FF-1F69CB4AE084}" srcOrd="1" destOrd="0" presId="urn:microsoft.com/office/officeart/2005/8/layout/hierarchy2"/>
    <dgm:cxn modelId="{A7047EF9-F2EC-3049-8C05-02BBD797D0C6}" type="presParOf" srcId="{4421F12E-068E-264C-B4FF-1F69CB4AE084}" destId="{B8FC2B4C-76E9-6942-B034-2569FC0CC327}" srcOrd="0" destOrd="0" presId="urn:microsoft.com/office/officeart/2005/8/layout/hierarchy2"/>
    <dgm:cxn modelId="{56427A27-0CD6-F743-BD04-6DAF48AB57C7}" type="presParOf" srcId="{4421F12E-068E-264C-B4FF-1F69CB4AE084}" destId="{43664311-975C-F548-9C05-FCB35432A8E2}" srcOrd="1" destOrd="0" presId="urn:microsoft.com/office/officeart/2005/8/layout/hierarchy2"/>
    <dgm:cxn modelId="{58A49456-23DE-6947-BF54-BE00724515BA}" type="presParOf" srcId="{43664311-975C-F548-9C05-FCB35432A8E2}" destId="{AC376D5C-7B59-F34B-8F21-47309E163F2F}" srcOrd="0" destOrd="0" presId="urn:microsoft.com/office/officeart/2005/8/layout/hierarchy2"/>
    <dgm:cxn modelId="{5E3CDA15-3FBB-A242-9AFE-FF3ECECEEAD6}" type="presParOf" srcId="{AC376D5C-7B59-F34B-8F21-47309E163F2F}" destId="{ADBF56CC-4BA3-4B4E-BA7E-C82CBAD37074}" srcOrd="0" destOrd="0" presId="urn:microsoft.com/office/officeart/2005/8/layout/hierarchy2"/>
    <dgm:cxn modelId="{5FD6DA26-877B-F646-9BD1-85E707D3A1F1}" type="presParOf" srcId="{43664311-975C-F548-9C05-FCB35432A8E2}" destId="{1BD26039-0F9C-8A4C-A9BA-FFFF1E7D9B80}" srcOrd="1" destOrd="0" presId="urn:microsoft.com/office/officeart/2005/8/layout/hierarchy2"/>
    <dgm:cxn modelId="{E699BFC1-D2D2-8245-A899-0D264179485F}" type="presParOf" srcId="{1BD26039-0F9C-8A4C-A9BA-FFFF1E7D9B80}" destId="{D307ACFC-4965-694A-BAF4-42C5CD28C296}" srcOrd="0" destOrd="0" presId="urn:microsoft.com/office/officeart/2005/8/layout/hierarchy2"/>
    <dgm:cxn modelId="{98E59B5C-C233-9244-BB21-0B99C162B95A}" type="presParOf" srcId="{1BD26039-0F9C-8A4C-A9BA-FFFF1E7D9B80}" destId="{0E0F560C-1356-AE4D-AB28-6B64A236AD10}" srcOrd="1" destOrd="0" presId="urn:microsoft.com/office/officeart/2005/8/layout/hierarchy2"/>
    <dgm:cxn modelId="{0915907E-4F23-0C48-9813-4D876AADA3F4}" type="presParOf" srcId="{65B5B8E4-9415-F448-8D5A-1B9FECF65EA6}" destId="{E7665D35-FB2B-AD4A-B852-33E279ACB0D4}" srcOrd="2" destOrd="0" presId="urn:microsoft.com/office/officeart/2005/8/layout/hierarchy2"/>
    <dgm:cxn modelId="{42C5CC7C-23DE-D846-80C1-DC11B84D6D59}" type="presParOf" srcId="{E7665D35-FB2B-AD4A-B852-33E279ACB0D4}" destId="{EE66D9B7-970F-0349-B957-87A3C05A11A9}" srcOrd="0" destOrd="0" presId="urn:microsoft.com/office/officeart/2005/8/layout/hierarchy2"/>
    <dgm:cxn modelId="{336DAD41-B446-9344-B09F-6ACBF2779CB4}" type="presParOf" srcId="{65B5B8E4-9415-F448-8D5A-1B9FECF65EA6}" destId="{B6B074F7-DBCC-4D4D-83DE-59FC2EA45AF4}" srcOrd="3" destOrd="0" presId="urn:microsoft.com/office/officeart/2005/8/layout/hierarchy2"/>
    <dgm:cxn modelId="{3160C177-23F6-8B48-B9B7-78E727BCBA72}" type="presParOf" srcId="{B6B074F7-DBCC-4D4D-83DE-59FC2EA45AF4}" destId="{854DC362-3B46-BA48-9877-736338F0AD02}" srcOrd="0" destOrd="0" presId="urn:microsoft.com/office/officeart/2005/8/layout/hierarchy2"/>
    <dgm:cxn modelId="{B52E65F7-65A1-7445-82A8-387AB93EC9C4}" type="presParOf" srcId="{B6B074F7-DBCC-4D4D-83DE-59FC2EA45AF4}" destId="{816DE018-9F65-5943-88DE-0C33BCC1D564}" srcOrd="1" destOrd="0" presId="urn:microsoft.com/office/officeart/2005/8/layout/hierarchy2"/>
    <dgm:cxn modelId="{62C1AAB3-458F-9A42-839E-7B359EDF2BC3}" type="presParOf" srcId="{816DE018-9F65-5943-88DE-0C33BCC1D564}" destId="{77D92C40-D282-294B-A886-8C177411D237}" srcOrd="0" destOrd="0" presId="urn:microsoft.com/office/officeart/2005/8/layout/hierarchy2"/>
    <dgm:cxn modelId="{CAD6BAD5-AED4-EE47-8DBF-3BD2EDFA0E4E}" type="presParOf" srcId="{77D92C40-D282-294B-A886-8C177411D237}" destId="{A7EDEC51-C46E-AA4D-B705-77E741D35A9C}" srcOrd="0" destOrd="0" presId="urn:microsoft.com/office/officeart/2005/8/layout/hierarchy2"/>
    <dgm:cxn modelId="{64318F50-2B6E-1143-9DF7-93F295AB7762}" type="presParOf" srcId="{816DE018-9F65-5943-88DE-0C33BCC1D564}" destId="{6B639DE2-6902-014B-9C3F-32600840B5AE}" srcOrd="1" destOrd="0" presId="urn:microsoft.com/office/officeart/2005/8/layout/hierarchy2"/>
    <dgm:cxn modelId="{9BF65FE4-3A14-E349-9100-C3B1D1FFAD34}" type="presParOf" srcId="{6B639DE2-6902-014B-9C3F-32600840B5AE}" destId="{248E374C-7884-3941-8545-ACA55B32B1BB}" srcOrd="0" destOrd="0" presId="urn:microsoft.com/office/officeart/2005/8/layout/hierarchy2"/>
    <dgm:cxn modelId="{D1D05447-19AD-6B4E-9CFE-EC12B4C4B326}" type="presParOf" srcId="{6B639DE2-6902-014B-9C3F-32600840B5AE}" destId="{686B03C6-9014-344A-A7B1-7239C1DC229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0DC1E4-5E43-AE47-A8F7-380BD6FF3EC3}">
      <dsp:nvSpPr>
        <dsp:cNvPr id="0" name=""/>
        <dsp:cNvSpPr/>
      </dsp:nvSpPr>
      <dsp:spPr>
        <a:xfrm>
          <a:off x="3349" y="1662292"/>
          <a:ext cx="2073684" cy="103684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mapping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(</a:t>
          </a:r>
          <a:r>
            <a:rPr lang="en-US" sz="1700" b="1" i="1" kern="1200" dirty="0"/>
            <a:t>trimmed</a:t>
          </a:r>
          <a:r>
            <a:rPr lang="en-US" sz="1700" b="1" kern="1200" dirty="0"/>
            <a:t> FASTQ)</a:t>
          </a:r>
        </a:p>
      </dsp:txBody>
      <dsp:txXfrm>
        <a:off x="33717" y="1692660"/>
        <a:ext cx="2012948" cy="976106"/>
      </dsp:txXfrm>
    </dsp:sp>
    <dsp:sp modelId="{146A18B3-83F8-AA43-A227-C5012A01FF23}">
      <dsp:nvSpPr>
        <dsp:cNvPr id="0" name=""/>
        <dsp:cNvSpPr/>
      </dsp:nvSpPr>
      <dsp:spPr>
        <a:xfrm rot="18183737">
          <a:off x="1731553" y="1522146"/>
          <a:ext cx="1520434" cy="42890"/>
        </a:xfrm>
        <a:custGeom>
          <a:avLst/>
          <a:gdLst/>
          <a:ahLst/>
          <a:cxnLst/>
          <a:rect l="0" t="0" r="0" b="0"/>
          <a:pathLst>
            <a:path>
              <a:moveTo>
                <a:pt x="0" y="21445"/>
              </a:moveTo>
              <a:lnTo>
                <a:pt x="1520434" y="2144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2453759" y="1505580"/>
        <a:ext cx="76021" cy="76021"/>
      </dsp:txXfrm>
    </dsp:sp>
    <dsp:sp modelId="{B8FC2B4C-76E9-6942-B034-2569FC0CC327}">
      <dsp:nvSpPr>
        <dsp:cNvPr id="0" name=""/>
        <dsp:cNvSpPr/>
      </dsp:nvSpPr>
      <dsp:spPr>
        <a:xfrm>
          <a:off x="2906507" y="621634"/>
          <a:ext cx="2073684" cy="56967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satMod val="103000"/>
                <a:lumMod val="102000"/>
                <a:tint val="94000"/>
              </a:schemeClr>
            </a:gs>
            <a:gs pos="50000">
              <a:schemeClr val="accent5">
                <a:satMod val="110000"/>
                <a:lumMod val="100000"/>
                <a:shade val="100000"/>
              </a:schemeClr>
            </a:gs>
            <a:gs pos="100000">
              <a:schemeClr val="accent5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GENOME</a:t>
          </a:r>
        </a:p>
      </dsp:txBody>
      <dsp:txXfrm>
        <a:off x="2923192" y="638319"/>
        <a:ext cx="2040314" cy="536302"/>
      </dsp:txXfrm>
    </dsp:sp>
    <dsp:sp modelId="{AC376D5C-7B59-F34B-8F21-47309E163F2F}">
      <dsp:nvSpPr>
        <dsp:cNvPr id="0" name=""/>
        <dsp:cNvSpPr/>
      </dsp:nvSpPr>
      <dsp:spPr>
        <a:xfrm rot="21561055">
          <a:off x="4980165" y="880307"/>
          <a:ext cx="832876" cy="42890"/>
        </a:xfrm>
        <a:custGeom>
          <a:avLst/>
          <a:gdLst/>
          <a:ahLst/>
          <a:cxnLst/>
          <a:rect l="0" t="0" r="0" b="0"/>
          <a:pathLst>
            <a:path>
              <a:moveTo>
                <a:pt x="0" y="21445"/>
              </a:moveTo>
              <a:lnTo>
                <a:pt x="832876" y="2144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5781" y="880930"/>
        <a:ext cx="41643" cy="41643"/>
      </dsp:txXfrm>
    </dsp:sp>
    <dsp:sp modelId="{D307ACFC-4965-694A-BAF4-42C5CD28C296}">
      <dsp:nvSpPr>
        <dsp:cNvPr id="0" name=""/>
        <dsp:cNvSpPr/>
      </dsp:nvSpPr>
      <dsp:spPr>
        <a:xfrm>
          <a:off x="5813015" y="602110"/>
          <a:ext cx="2073684" cy="5898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satMod val="103000"/>
                <a:lumMod val="102000"/>
                <a:tint val="94000"/>
              </a:schemeClr>
            </a:gs>
            <a:gs pos="50000">
              <a:schemeClr val="accent5">
                <a:satMod val="110000"/>
                <a:lumMod val="100000"/>
                <a:shade val="100000"/>
              </a:schemeClr>
            </a:gs>
            <a:gs pos="100000">
              <a:schemeClr val="accent5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SAM to BAM</a:t>
          </a:r>
        </a:p>
      </dsp:txBody>
      <dsp:txXfrm>
        <a:off x="5830291" y="619386"/>
        <a:ext cx="2039132" cy="555297"/>
      </dsp:txXfrm>
    </dsp:sp>
    <dsp:sp modelId="{E7665D35-FB2B-AD4A-B852-33E279ACB0D4}">
      <dsp:nvSpPr>
        <dsp:cNvPr id="0" name=""/>
        <dsp:cNvSpPr/>
      </dsp:nvSpPr>
      <dsp:spPr>
        <a:xfrm rot="1416735">
          <a:off x="2039138" y="2340567"/>
          <a:ext cx="905265" cy="42890"/>
        </a:xfrm>
        <a:custGeom>
          <a:avLst/>
          <a:gdLst/>
          <a:ahLst/>
          <a:cxnLst/>
          <a:rect l="0" t="0" r="0" b="0"/>
          <a:pathLst>
            <a:path>
              <a:moveTo>
                <a:pt x="0" y="21445"/>
              </a:moveTo>
              <a:lnTo>
                <a:pt x="905265" y="2144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69139" y="2339381"/>
        <a:ext cx="45263" cy="45263"/>
      </dsp:txXfrm>
    </dsp:sp>
    <dsp:sp modelId="{854DC362-3B46-BA48-9877-736338F0AD02}">
      <dsp:nvSpPr>
        <dsp:cNvPr id="0" name=""/>
        <dsp:cNvSpPr/>
      </dsp:nvSpPr>
      <dsp:spPr>
        <a:xfrm>
          <a:off x="2906507" y="2185814"/>
          <a:ext cx="2073684" cy="71499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satMod val="103000"/>
                <a:lumMod val="102000"/>
                <a:tint val="94000"/>
              </a:schemeClr>
            </a:gs>
            <a:gs pos="50000">
              <a:schemeClr val="accent4">
                <a:satMod val="110000"/>
                <a:lumMod val="100000"/>
                <a:shade val="100000"/>
              </a:schemeClr>
            </a:gs>
            <a:gs pos="100000">
              <a:schemeClr val="accent4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TRANSCRIPTIOME</a:t>
          </a:r>
        </a:p>
      </dsp:txBody>
      <dsp:txXfrm>
        <a:off x="2927449" y="2206756"/>
        <a:ext cx="2031800" cy="673112"/>
      </dsp:txXfrm>
    </dsp:sp>
    <dsp:sp modelId="{77D92C40-D282-294B-A886-8C177411D237}">
      <dsp:nvSpPr>
        <dsp:cNvPr id="0" name=""/>
        <dsp:cNvSpPr/>
      </dsp:nvSpPr>
      <dsp:spPr>
        <a:xfrm>
          <a:off x="4980192" y="2521867"/>
          <a:ext cx="829473" cy="42890"/>
        </a:xfrm>
        <a:custGeom>
          <a:avLst/>
          <a:gdLst/>
          <a:ahLst/>
          <a:cxnLst/>
          <a:rect l="0" t="0" r="0" b="0"/>
          <a:pathLst>
            <a:path>
              <a:moveTo>
                <a:pt x="0" y="21445"/>
              </a:moveTo>
              <a:lnTo>
                <a:pt x="829473" y="21445"/>
              </a:lnTo>
            </a:path>
          </a:pathLst>
        </a:custGeom>
        <a:noFill/>
        <a:ln w="381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4192" y="2522575"/>
        <a:ext cx="41473" cy="41473"/>
      </dsp:txXfrm>
    </dsp:sp>
    <dsp:sp modelId="{248E374C-7884-3941-8545-ACA55B32B1BB}">
      <dsp:nvSpPr>
        <dsp:cNvPr id="0" name=""/>
        <dsp:cNvSpPr/>
      </dsp:nvSpPr>
      <dsp:spPr>
        <a:xfrm>
          <a:off x="5809666" y="2232944"/>
          <a:ext cx="2073684" cy="62073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satMod val="103000"/>
                <a:lumMod val="102000"/>
                <a:tint val="94000"/>
              </a:schemeClr>
            </a:gs>
            <a:gs pos="50000">
              <a:schemeClr val="accent4">
                <a:satMod val="110000"/>
                <a:lumMod val="100000"/>
                <a:shade val="100000"/>
              </a:schemeClr>
            </a:gs>
            <a:gs pos="100000">
              <a:schemeClr val="accent4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 err="1"/>
            <a:t>counts.matrix</a:t>
          </a:r>
          <a:endParaRPr lang="en-US" sz="1700" b="1" kern="1200" dirty="0"/>
        </a:p>
      </dsp:txBody>
      <dsp:txXfrm>
        <a:off x="5827847" y="2251125"/>
        <a:ext cx="2037322" cy="5843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media/image4.jpe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5D6BE-61B8-A641-8FD8-DF73F7C8764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CFB31-65DE-F840-91A6-8384B3AC1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01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B8047-4DBE-4D08-925D-E49847F6EC2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662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1CFC8-E6BE-9A45-84D2-53863318B5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91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B8047-4DBE-4D08-925D-E49847F6EC2C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454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library preparation, DNA/RNA are fragmented: the fragments from the entire genome/transcriptome become  completely mixed-up. The goal of read alignment/mapping is  to put things back into place i.e. determine which read goes where  in the genome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CFB31-65DE-F840-91A6-8384B3AC1B3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55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CFB31-65DE-F840-91A6-8384B3AC1B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57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Times" pitchFamily="2" charset="0"/>
              </a:rPr>
              <a:t> Mapping solely to the reference transcriptome of a known species precludes the discovery of new, unannotated transcripts and focuses the analysis on quantification alone.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1CFC8-E6BE-9A45-84D2-53863318B50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08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CFB31-65DE-F840-91A6-8384B3AC1B3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6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CFB31-65DE-F840-91A6-8384B3AC1B3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148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Discover</a:t>
            </a:r>
            <a:r>
              <a:rPr lang="en-GB" baseline="0" dirty="0"/>
              <a:t>y of new junctions depends a lot on where the junction is in the read.</a:t>
            </a:r>
          </a:p>
          <a:p>
            <a:endParaRPr lang="en-GB" baseline="0" dirty="0"/>
          </a:p>
          <a:p>
            <a:r>
              <a:rPr lang="en-GB" baseline="0" dirty="0"/>
              <a:t>50/50 easy to discover</a:t>
            </a:r>
          </a:p>
          <a:p>
            <a:endParaRPr lang="en-GB" baseline="0" dirty="0"/>
          </a:p>
          <a:p>
            <a:r>
              <a:rPr lang="en-GB" baseline="0" dirty="0"/>
              <a:t>90/10 probably impossible</a:t>
            </a:r>
          </a:p>
          <a:p>
            <a:endParaRPr lang="en-GB" baseline="0" dirty="0"/>
          </a:p>
          <a:p>
            <a:r>
              <a:rPr lang="en-GB" baseline="0" dirty="0"/>
              <a:t>Can do 1 or 2 pass processing.  2 pass is more complete - uses first pass just to find junctions but is slow.</a:t>
            </a:r>
          </a:p>
          <a:p>
            <a:endParaRPr lang="en-GB" baseline="0" dirty="0"/>
          </a:p>
          <a:p>
            <a:r>
              <a:rPr lang="en-GB" baseline="0" dirty="0"/>
              <a:t>In practise 1 pass is fine and you hardly lose anything.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B8047-4DBE-4D08-925D-E49847F6EC2C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441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3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35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48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46855" y="2972561"/>
            <a:ext cx="2050288" cy="574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rgbClr val="0007A3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214498" y="3814724"/>
            <a:ext cx="4715002" cy="1049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tx1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2/19/23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219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94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5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62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70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5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68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79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76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9BFFC-0307-4145-943F-739CD179A51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89CF5-0249-1F4B-B84D-0468D47483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mflutre/trimmomatic/tree/master/adapter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1F03-8947-AB4F-AA3C-CA493F5D0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397DD4-1022-C64A-A281-3856A39A7B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84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C818C-950F-7B44-8747-FC2395315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9601"/>
            <a:ext cx="7894864" cy="940526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Common programs used for trimming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A26FA-47FC-FF4C-9ADA-6308C07F5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74" y="1940439"/>
            <a:ext cx="3193706" cy="4162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Preprocessing of FASTQ can be performed by a variety of programs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i="1" dirty="0" err="1"/>
              <a:t>fastp</a:t>
            </a:r>
            <a:endParaRPr lang="en-US" sz="2400" b="1" i="1" dirty="0"/>
          </a:p>
          <a:p>
            <a:pPr marL="0" indent="0">
              <a:buNone/>
            </a:pPr>
            <a:r>
              <a:rPr lang="en-US" sz="2400" b="1" i="1" dirty="0" err="1"/>
              <a:t>Trimmomatic</a:t>
            </a:r>
            <a:endParaRPr lang="en-US" sz="2400" b="1" i="1" dirty="0"/>
          </a:p>
          <a:p>
            <a:pPr marL="0" indent="0">
              <a:buNone/>
            </a:pPr>
            <a:r>
              <a:rPr lang="en-US" sz="2400" b="1" i="1" dirty="0"/>
              <a:t>Trim galore </a:t>
            </a:r>
          </a:p>
          <a:p>
            <a:pPr marL="0" indent="0">
              <a:buNone/>
            </a:pPr>
            <a:r>
              <a:rPr lang="en-US" sz="2400" b="1" i="1" dirty="0" err="1"/>
              <a:t>Cutadapt</a:t>
            </a:r>
            <a:r>
              <a:rPr lang="en-US" sz="2400" b="1" i="1" dirty="0"/>
              <a:t>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4" descr="Biomolecules | Free Full-Text | High-Throughput Identification of Adapters  in Single-Read Sequencing Data | HTML">
            <a:extLst>
              <a:ext uri="{FF2B5EF4-FFF2-40B4-BE49-F238E27FC236}">
                <a16:creationId xmlns:a16="http://schemas.microsoft.com/office/drawing/2014/main" id="{81E77C07-D3F2-CC47-BF84-81E5EEAF8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84092" y="2165602"/>
            <a:ext cx="4616356" cy="255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561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9EAED-CA6B-F446-B826-B1DF94AF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How would you run a program on the VACC?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AAEAA-AD3F-D147-93BB-64CEBD7FC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9311"/>
            <a:ext cx="7886700" cy="4027652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en-US" sz="3200" dirty="0"/>
              <a:t>Install it in your personal VACC account and then be able to call it (</a:t>
            </a:r>
            <a:r>
              <a:rPr lang="en-US" sz="3200" i="1" dirty="0" err="1"/>
              <a:t>sratoolkit</a:t>
            </a:r>
            <a:r>
              <a:rPr lang="en-US" sz="3200" dirty="0"/>
              <a:t>)</a:t>
            </a:r>
          </a:p>
          <a:p>
            <a:pPr marL="514350" indent="-514350">
              <a:buAutoNum type="arabicParenR"/>
            </a:pPr>
            <a:endParaRPr lang="en-US" sz="3200" dirty="0"/>
          </a:p>
          <a:p>
            <a:pPr marL="514350" indent="-514350">
              <a:buAutoNum type="arabicParenR"/>
            </a:pPr>
            <a:r>
              <a:rPr lang="en-US" sz="3200" dirty="0"/>
              <a:t>Or load it from the shared computing cluster using </a:t>
            </a:r>
            <a:r>
              <a:rPr lang="en-US" sz="3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</a:t>
            </a:r>
            <a:r>
              <a:rPr lang="en-US" sz="3200" dirty="0"/>
              <a:t>package (</a:t>
            </a:r>
            <a:r>
              <a:rPr lang="en-US" sz="3200" i="1" dirty="0" err="1"/>
              <a:t>fastqc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0204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27D5-3326-D543-9BDB-F6C8863CC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Use module to load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6607E-566D-DC4E-A6EE-3DC809F7C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avail – </a:t>
            </a:r>
            <a:r>
              <a:rPr lang="en-US" b="1" i="1" dirty="0">
                <a:latin typeface="Times New Roman" panose="02020603050405020304" pitchFamily="18" charset="0"/>
                <a:ea typeface="Menlo" panose="020B0609030804020204" pitchFamily="49" charset="0"/>
                <a:cs typeface="Times New Roman" panose="02020603050405020304" pitchFamily="18" charset="0"/>
              </a:rPr>
              <a:t>to see what programs are available </a:t>
            </a:r>
          </a:p>
          <a:p>
            <a:pPr marL="0" indent="0"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module load </a:t>
            </a:r>
            <a:r>
              <a:rPr lang="en-US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trimmomatic-0.38-gcc-7.3.0-jwjzei2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/>
              <a:t>Use tab completion! </a:t>
            </a:r>
          </a:p>
        </p:txBody>
      </p:sp>
    </p:spTree>
    <p:extLst>
      <p:ext uri="{BB962C8B-B14F-4D97-AF65-F5344CB8AC3E}">
        <p14:creationId xmlns:p14="http://schemas.microsoft.com/office/powerpoint/2010/main" val="2817737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2F94E-970B-EF4B-A4E5-195DEC4F7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Usage: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A677521-3EA8-4649-96CF-A82DD31B6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51" y="1690689"/>
            <a:ext cx="9039497" cy="2791495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858B76-19DC-2840-9EFF-B863F5D80762}"/>
              </a:ext>
            </a:extLst>
          </p:cNvPr>
          <p:cNvCxnSpPr>
            <a:cxnSpLocks/>
          </p:cNvCxnSpPr>
          <p:nvPr/>
        </p:nvCxnSpPr>
        <p:spPr>
          <a:xfrm flipH="1">
            <a:off x="905691" y="2516777"/>
            <a:ext cx="2516778" cy="644434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40006A5-D195-4149-8715-DC00557B006B}"/>
              </a:ext>
            </a:extLst>
          </p:cNvPr>
          <p:cNvCxnSpPr>
            <a:cxnSpLocks/>
          </p:cNvCxnSpPr>
          <p:nvPr/>
        </p:nvCxnSpPr>
        <p:spPr>
          <a:xfrm flipH="1" flipV="1">
            <a:off x="1780903" y="3987299"/>
            <a:ext cx="2242457" cy="735182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2D846D0-9269-994F-AAF2-D3EEF40063B8}"/>
              </a:ext>
            </a:extLst>
          </p:cNvPr>
          <p:cNvSpPr txBox="1"/>
          <p:nvPr/>
        </p:nvSpPr>
        <p:spPr>
          <a:xfrm>
            <a:off x="3430890" y="2332111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Paired-end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BED9E6-F6E0-E44B-B48D-3FAAE8FAC70C}"/>
              </a:ext>
            </a:extLst>
          </p:cNvPr>
          <p:cNvSpPr txBox="1"/>
          <p:nvPr/>
        </p:nvSpPr>
        <p:spPr>
          <a:xfrm>
            <a:off x="4030871" y="451701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single-end</a:t>
            </a:r>
          </a:p>
        </p:txBody>
      </p:sp>
    </p:spTree>
    <p:extLst>
      <p:ext uri="{BB962C8B-B14F-4D97-AF65-F5344CB8AC3E}">
        <p14:creationId xmlns:p14="http://schemas.microsoft.com/office/powerpoint/2010/main" val="3015843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9B34-CC92-9448-8F29-09C97C260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00103"/>
          </a:xfrm>
        </p:spPr>
        <p:txBody>
          <a:bodyPr/>
          <a:lstStyle/>
          <a:p>
            <a:pPr algn="ctr"/>
            <a:r>
              <a:rPr lang="en-US" dirty="0"/>
              <a:t>Typical command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79126-2A99-374A-B387-819DAB8DF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71749"/>
            <a:ext cx="7886700" cy="510816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trimmomatic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input.fastq.gz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output.</a:t>
            </a:r>
            <a:r>
              <a:rPr lang="en-US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trim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.fastq.gz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ILLUMINACLIP:~/software/Trimmomatic-0.36/adapters/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pick_adapters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LEADING:3 TRAILING:1 SLIDINGWINDOW:4:20 MINLEN:60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https://github.com/timflutre/trimmomatic/tree/master/adapters</a:t>
            </a:r>
            <a:r>
              <a:rPr lang="en-US" dirty="0"/>
              <a:t> </a:t>
            </a:r>
          </a:p>
          <a:p>
            <a:r>
              <a:rPr lang="en-US" sz="2300" dirty="0"/>
              <a:t>ILLUMINACLIP: Cut adapter and other </a:t>
            </a:r>
            <a:r>
              <a:rPr lang="en-US" sz="2300" dirty="0" err="1"/>
              <a:t>illumina</a:t>
            </a:r>
            <a:r>
              <a:rPr lang="en-US" sz="2300" dirty="0"/>
              <a:t>-specific sequences from the read.</a:t>
            </a:r>
          </a:p>
          <a:p>
            <a:r>
              <a:rPr lang="en-US" sz="2300" dirty="0"/>
              <a:t>LEADING: Cut bases off the start of a read, if below a threshold quality</a:t>
            </a:r>
          </a:p>
          <a:p>
            <a:r>
              <a:rPr lang="en-US" sz="2300" dirty="0"/>
              <a:t>TRAILING: Cut bases off the end of a read, if below a threshold quality</a:t>
            </a:r>
          </a:p>
          <a:p>
            <a:r>
              <a:rPr lang="en-US" sz="2300" dirty="0"/>
              <a:t>SLIDINGWINDOW: Perform a sliding window trimming, cutting once the average quality within the window falls below a threshold.</a:t>
            </a:r>
          </a:p>
          <a:p>
            <a:r>
              <a:rPr lang="en-US" sz="2300" dirty="0"/>
              <a:t>Drop reads below the 60 bases long (MINLEN:60)</a:t>
            </a:r>
          </a:p>
        </p:txBody>
      </p:sp>
    </p:spTree>
    <p:extLst>
      <p:ext uri="{BB962C8B-B14F-4D97-AF65-F5344CB8AC3E}">
        <p14:creationId xmlns:p14="http://schemas.microsoft.com/office/powerpoint/2010/main" val="302601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C8F9E-A6B3-7F4F-88F0-92B0032B7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Command parameters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B4F9AFA-2AEE-2440-A932-F51F8FA5E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71" y="2037172"/>
            <a:ext cx="8600152" cy="3039206"/>
          </a:xfrm>
        </p:spPr>
      </p:pic>
    </p:spTree>
    <p:extLst>
      <p:ext uri="{BB962C8B-B14F-4D97-AF65-F5344CB8AC3E}">
        <p14:creationId xmlns:p14="http://schemas.microsoft.com/office/powerpoint/2010/main" val="1145346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0598-147D-644F-92CD-3DC1F8B9A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D44EF-80C4-BD44-836B-652429884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SRR258199</a:t>
            </a:r>
            <a:r>
              <a:rPr lang="en-US" b="1" dirty="0"/>
              <a:t>.fastq.qz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SRR258199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b="1" dirty="0">
                <a:solidFill>
                  <a:srgbClr val="C00000"/>
                </a:solidFill>
              </a:rPr>
              <a:t>trim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b="1" dirty="0"/>
              <a:t>fastq.qz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33D4C7-BCEC-6F4B-B7EE-08643CD9F31B}"/>
              </a:ext>
            </a:extLst>
          </p:cNvPr>
          <p:cNvSpPr txBox="1"/>
          <p:nvPr/>
        </p:nvSpPr>
        <p:spPr>
          <a:xfrm>
            <a:off x="628650" y="3286372"/>
            <a:ext cx="67823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trimmomatic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input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.fastq.gz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output</a:t>
            </a:r>
            <a:r>
              <a:rPr lang="en-US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trim</a:t>
            </a:r>
            <a:r>
              <a:rPr lang="en-US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fastq.gz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ILLUMINACLIP:~/software/Trimmomatic-0.36/adapters/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pick_adapters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LEADING:3 TRAILING:1 SLIDINGWINDOW:4:20 MINLEN:60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9AC4F-04A8-2E49-B5F1-1051C1BB35A1}"/>
              </a:ext>
            </a:extLst>
          </p:cNvPr>
          <p:cNvSpPr txBox="1"/>
          <p:nvPr/>
        </p:nvSpPr>
        <p:spPr>
          <a:xfrm>
            <a:off x="5068388" y="2368731"/>
            <a:ext cx="3021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Should be smaller, because you have removed reads</a:t>
            </a:r>
          </a:p>
        </p:txBody>
      </p:sp>
    </p:spTree>
    <p:extLst>
      <p:ext uri="{BB962C8B-B14F-4D97-AF65-F5344CB8AC3E}">
        <p14:creationId xmlns:p14="http://schemas.microsoft.com/office/powerpoint/2010/main" val="3239753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30DD2E7-50BE-5B4C-93DD-5A1B06394FE7}"/>
              </a:ext>
            </a:extLst>
          </p:cNvPr>
          <p:cNvSpPr/>
          <p:nvPr/>
        </p:nvSpPr>
        <p:spPr>
          <a:xfrm>
            <a:off x="5126182" y="2013527"/>
            <a:ext cx="3842327" cy="254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65A3341-2C7B-9F4C-AE75-D5427CDDD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038"/>
          <a:stretch/>
        </p:blipFill>
        <p:spPr>
          <a:xfrm>
            <a:off x="0" y="1362226"/>
            <a:ext cx="9144000" cy="45365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9A1B27-C7D6-984A-B2EE-AF2F0B875391}"/>
              </a:ext>
            </a:extLst>
          </p:cNvPr>
          <p:cNvSpPr txBox="1"/>
          <p:nvPr/>
        </p:nvSpPr>
        <p:spPr>
          <a:xfrm>
            <a:off x="6801395" y="3979817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If bad…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5CE8F-0DF9-FD47-BB48-CBEABD30ABE2}"/>
              </a:ext>
            </a:extLst>
          </p:cNvPr>
          <p:cNvSpPr txBox="1"/>
          <p:nvPr/>
        </p:nvSpPr>
        <p:spPr>
          <a:xfrm>
            <a:off x="6027635" y="2142336"/>
            <a:ext cx="2254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Once trimmed, need to run </a:t>
            </a:r>
            <a:r>
              <a:rPr lang="en-US" b="1" i="1" dirty="0" err="1"/>
              <a:t>fastqc</a:t>
            </a:r>
            <a:r>
              <a:rPr lang="en-US" b="1" i="1" dirty="0"/>
              <a:t> again!</a:t>
            </a:r>
          </a:p>
        </p:txBody>
      </p:sp>
    </p:spTree>
    <p:extLst>
      <p:ext uri="{BB962C8B-B14F-4D97-AF65-F5344CB8AC3E}">
        <p14:creationId xmlns:p14="http://schemas.microsoft.com/office/powerpoint/2010/main" val="2602021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85800" y="1454872"/>
            <a:ext cx="8042564" cy="1814801"/>
          </a:xfrm>
        </p:spPr>
        <p:txBody>
          <a:bodyPr/>
          <a:lstStyle/>
          <a:p>
            <a:r>
              <a:rPr lang="en-GB" dirty="0"/>
              <a:t>Mapping to Reference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936F9A-6831-0946-9B90-B1E35FF85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8" y="3693160"/>
            <a:ext cx="5347855" cy="276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87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9204" y="398308"/>
            <a:ext cx="7698109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Read</a:t>
            </a:r>
            <a:r>
              <a:rPr spc="-15" dirty="0"/>
              <a:t> </a:t>
            </a:r>
            <a:r>
              <a:rPr spc="-35" dirty="0"/>
              <a:t>alignment</a:t>
            </a:r>
            <a:r>
              <a:rPr spc="-10" dirty="0"/>
              <a:t> </a:t>
            </a:r>
            <a:r>
              <a:rPr spc="-110" dirty="0"/>
              <a:t>/</a:t>
            </a:r>
            <a:r>
              <a:rPr spc="-10" dirty="0"/>
              <a:t> </a:t>
            </a:r>
            <a:r>
              <a:rPr spc="-15" dirty="0"/>
              <a:t>“mapping”</a:t>
            </a: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2911" y="1459411"/>
            <a:ext cx="7048726" cy="438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332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962E699-06FB-C949-B781-23791A62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97100"/>
          </a:xfrm>
        </p:spPr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65A3341-2C7B-9F4C-AE75-D5427CDDD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038"/>
          <a:stretch/>
        </p:blipFill>
        <p:spPr>
          <a:xfrm>
            <a:off x="0" y="1362226"/>
            <a:ext cx="9144000" cy="453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420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3D94-5313-A547-A2C9-D0C6B85F6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2143"/>
            <a:ext cx="7886700" cy="101140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Mapping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62CB4D-DCAC-6142-BF50-863CD7277C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0045440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6759522A-11D2-1F49-B936-78912D45AAB8}"/>
              </a:ext>
            </a:extLst>
          </p:cNvPr>
          <p:cNvSpPr/>
          <p:nvPr/>
        </p:nvSpPr>
        <p:spPr>
          <a:xfrm>
            <a:off x="4127754" y="1488376"/>
            <a:ext cx="888492" cy="746761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1FDF8E4-4A7E-6F47-A742-D1B4C8B62250}"/>
              </a:ext>
            </a:extLst>
          </p:cNvPr>
          <p:cNvSpPr/>
          <p:nvPr/>
        </p:nvSpPr>
        <p:spPr>
          <a:xfrm>
            <a:off x="4212196" y="4996243"/>
            <a:ext cx="888492" cy="746761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2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1E912DD-DF5F-4243-8EC7-DC99C9CB71B4}"/>
              </a:ext>
            </a:extLst>
          </p:cNvPr>
          <p:cNvGrpSpPr/>
          <p:nvPr/>
        </p:nvGrpSpPr>
        <p:grpSpPr>
          <a:xfrm>
            <a:off x="6405620" y="1241020"/>
            <a:ext cx="2073684" cy="620736"/>
            <a:chOff x="5809666" y="2232944"/>
            <a:chExt cx="2073684" cy="620736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A70B7BF-2C89-4547-B9F8-BE38D9D49868}"/>
                </a:ext>
              </a:extLst>
            </p:cNvPr>
            <p:cNvSpPr/>
            <p:nvPr/>
          </p:nvSpPr>
          <p:spPr>
            <a:xfrm>
              <a:off x="5809666" y="2232944"/>
              <a:ext cx="2073684" cy="620736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sp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C26D3288-1422-1049-A6C1-3ACF460287EA}"/>
                </a:ext>
              </a:extLst>
            </p:cNvPr>
            <p:cNvSpPr txBox="1"/>
            <p:nvPr/>
          </p:nvSpPr>
          <p:spPr>
            <a:xfrm>
              <a:off x="5827847" y="2251125"/>
              <a:ext cx="2037322" cy="584374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10795" tIns="10795" rIns="10795" bIns="10795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b="1" kern="1200" dirty="0" err="1">
                  <a:solidFill>
                    <a:sysClr val="windowText" lastClr="000000"/>
                  </a:solidFill>
                </a:rPr>
                <a:t>counts.matrix</a:t>
              </a:r>
              <a:endParaRPr lang="en-US" sz="1700" b="1" kern="12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252A81-0799-3C43-83FF-9AE12E163EEB}"/>
              </a:ext>
            </a:extLst>
          </p:cNvPr>
          <p:cNvCxnSpPr/>
          <p:nvPr/>
        </p:nvCxnSpPr>
        <p:spPr>
          <a:xfrm flipV="1">
            <a:off x="7442462" y="1861756"/>
            <a:ext cx="0" cy="54207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491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850E14C2-FA4E-F74B-BF68-42849CF2F0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Content Placeholder 11" descr="Waterfall chart&#10;&#10;Description automatically generated with low confidence">
            <a:extLst>
              <a:ext uri="{FF2B5EF4-FFF2-40B4-BE49-F238E27FC236}">
                <a16:creationId xmlns:a16="http://schemas.microsoft.com/office/drawing/2014/main" id="{5573426F-79D7-3842-B00E-E4C583E8D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81" r="3348"/>
          <a:stretch/>
        </p:blipFill>
        <p:spPr>
          <a:xfrm>
            <a:off x="44484" y="1981201"/>
            <a:ext cx="9055031" cy="3652156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4DDD2F-80F9-C84A-B459-404229DD38B0}"/>
              </a:ext>
            </a:extLst>
          </p:cNvPr>
          <p:cNvSpPr txBox="1"/>
          <p:nvPr/>
        </p:nvSpPr>
        <p:spPr>
          <a:xfrm>
            <a:off x="566056" y="1611869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= adapter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4243A2-C53F-0940-B7C8-EDAA109848E2}"/>
              </a:ext>
            </a:extLst>
          </p:cNvPr>
          <p:cNvSpPr txBox="1"/>
          <p:nvPr/>
        </p:nvSpPr>
        <p:spPr>
          <a:xfrm>
            <a:off x="2198913" y="3807279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Red is gone!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F28A8380-7852-F643-9ABD-3AEF1534B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Mapping</a:t>
            </a:r>
          </a:p>
        </p:txBody>
      </p:sp>
    </p:spTree>
    <p:extLst>
      <p:ext uri="{BB962C8B-B14F-4D97-AF65-F5344CB8AC3E}">
        <p14:creationId xmlns:p14="http://schemas.microsoft.com/office/powerpoint/2010/main" val="1186588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D344-FE21-CF49-8FE1-CB65EE01E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061" y="365126"/>
            <a:ext cx="831444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What the scientific community does Genome vs Transcriptome</a:t>
            </a:r>
          </a:p>
        </p:txBody>
      </p:sp>
      <p:pic>
        <p:nvPicPr>
          <p:cNvPr id="5" name="Content Placeholder 4" descr="Chart, sunburst chart&#10;&#10;Description automatically generated">
            <a:extLst>
              <a:ext uri="{FF2B5EF4-FFF2-40B4-BE49-F238E27FC236}">
                <a16:creationId xmlns:a16="http://schemas.microsoft.com/office/drawing/2014/main" id="{CED93A5C-B312-C048-80E9-F41F8E57D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731" y="1825625"/>
            <a:ext cx="679053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EE6D4B-B83C-2148-A9ED-BD36FF6068C1}"/>
              </a:ext>
            </a:extLst>
          </p:cNvPr>
          <p:cNvSpPr txBox="1"/>
          <p:nvPr/>
        </p:nvSpPr>
        <p:spPr>
          <a:xfrm>
            <a:off x="6570482" y="6334812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Simoneau</a:t>
            </a:r>
            <a:r>
              <a:rPr lang="en-US" i="1" dirty="0"/>
              <a:t> et al. 2021</a:t>
            </a:r>
          </a:p>
        </p:txBody>
      </p:sp>
    </p:spTree>
    <p:extLst>
      <p:ext uri="{BB962C8B-B14F-4D97-AF65-F5344CB8AC3E}">
        <p14:creationId xmlns:p14="http://schemas.microsoft.com/office/powerpoint/2010/main" val="2023482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0B811C-9DB0-4D48-94C6-A54FACB8A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7459" y="229436"/>
            <a:ext cx="3868340" cy="823912"/>
          </a:xfrm>
        </p:spPr>
        <p:txBody>
          <a:bodyPr>
            <a:normAutofit/>
          </a:bodyPr>
          <a:lstStyle/>
          <a:p>
            <a:r>
              <a:rPr lang="en-US" sz="2800" dirty="0"/>
              <a:t>Genome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19A734-01C7-EE4E-BB7B-4122CB974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59" y="1234912"/>
            <a:ext cx="3868340" cy="48039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Creation of BAM- visualization file</a:t>
            </a:r>
          </a:p>
          <a:p>
            <a:r>
              <a:rPr lang="en-US" dirty="0"/>
              <a:t>70-90% of RNA-seq reads to map to human genome </a:t>
            </a:r>
          </a:p>
          <a:p>
            <a:r>
              <a:rPr lang="en-US" dirty="0"/>
              <a:t>Transcript discovery &amp; counting </a:t>
            </a:r>
          </a:p>
          <a:p>
            <a:pPr lvl="1"/>
            <a:r>
              <a:rPr lang="en-US" dirty="0"/>
              <a:t>Mice - Transcripts unknown to </a:t>
            </a:r>
            <a:r>
              <a:rPr lang="en-US" dirty="0" err="1"/>
              <a:t>Ensembl</a:t>
            </a:r>
            <a:r>
              <a:rPr lang="en-US" dirty="0"/>
              <a:t> represent as much as 5% of the transcripts that are robustly expressed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79CA47-E857-E84A-BA17-0A1DA21DD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6767" y="229436"/>
            <a:ext cx="3887391" cy="823912"/>
          </a:xfrm>
        </p:spPr>
        <p:txBody>
          <a:bodyPr>
            <a:normAutofit/>
          </a:bodyPr>
          <a:lstStyle/>
          <a:p>
            <a:r>
              <a:rPr lang="en-US" sz="2800" dirty="0"/>
              <a:t>Transcriptome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AF3381-9F6F-AF4B-8B01-06273F5186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6767" y="1234912"/>
            <a:ext cx="3887391" cy="4803923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BAM not created</a:t>
            </a:r>
          </a:p>
          <a:p>
            <a:r>
              <a:rPr lang="en-US" sz="2400" dirty="0"/>
              <a:t>Mapping is only as good as the reference – slightly lower reads mapped  </a:t>
            </a:r>
          </a:p>
          <a:p>
            <a:r>
              <a:rPr lang="en-US" sz="2400" dirty="0"/>
              <a:t>Does not allow for transcript discovery </a:t>
            </a:r>
          </a:p>
        </p:txBody>
      </p:sp>
      <p:pic>
        <p:nvPicPr>
          <p:cNvPr id="14" name="Picture 13" descr="Chart, box and whisker chart&#10;&#10;Description automatically generated">
            <a:extLst>
              <a:ext uri="{FF2B5EF4-FFF2-40B4-BE49-F238E27FC236}">
                <a16:creationId xmlns:a16="http://schemas.microsoft.com/office/drawing/2014/main" id="{A022B459-0CF0-0B42-8F57-C03DE810C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767" y="3345349"/>
            <a:ext cx="4364192" cy="32832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500505-73FD-F240-B75F-6EBEB90114B9}"/>
              </a:ext>
            </a:extLst>
          </p:cNvPr>
          <p:cNvSpPr txBox="1"/>
          <p:nvPr/>
        </p:nvSpPr>
        <p:spPr>
          <a:xfrm>
            <a:off x="75415" y="6468309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Hutchins et al.</a:t>
            </a:r>
          </a:p>
        </p:txBody>
      </p:sp>
    </p:spTree>
    <p:extLst>
      <p:ext uri="{BB962C8B-B14F-4D97-AF65-F5344CB8AC3E}">
        <p14:creationId xmlns:p14="http://schemas.microsoft.com/office/powerpoint/2010/main" val="3113771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33600" y="1338943"/>
            <a:ext cx="5098143" cy="504008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62952" y="214177"/>
            <a:ext cx="7414895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sz="3200" spc="-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spc="-5" dirty="0">
                <a:latin typeface="Arial" panose="020B0604020202020204" pitchFamily="34" charset="0"/>
                <a:cs typeface="Arial" panose="020B0604020202020204" pitchFamily="34" charset="0"/>
              </a:rPr>
              <a:t>is the</a:t>
            </a:r>
            <a:r>
              <a:rPr sz="3200" spc="-1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dirty="0"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  <a:r>
              <a:rPr sz="3200" spc="-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spc="-5" dirty="0"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sz="3200" spc="-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spc="-5" dirty="0">
                <a:latin typeface="Arial" panose="020B0604020202020204" pitchFamily="34" charset="0"/>
                <a:cs typeface="Arial" panose="020B0604020202020204" pitchFamily="34" charset="0"/>
              </a:rPr>
              <a:t>mapping</a:t>
            </a:r>
            <a:r>
              <a:rPr sz="3200" spc="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spc="-5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sz="3200" spc="-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spc="-5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sz="3200" spc="-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200" dirty="0">
                <a:latin typeface="Arial" panose="020B0604020202020204" pitchFamily="34" charset="0"/>
                <a:cs typeface="Arial" panose="020B0604020202020204" pitchFamily="34" charset="0"/>
              </a:rPr>
              <a:t>genome?</a:t>
            </a:r>
          </a:p>
        </p:txBody>
      </p:sp>
    </p:spTree>
    <p:extLst>
      <p:ext uri="{BB962C8B-B14F-4D97-AF65-F5344CB8AC3E}">
        <p14:creationId xmlns:p14="http://schemas.microsoft.com/office/powerpoint/2010/main" val="1215563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979632" y="2766014"/>
            <a:ext cx="6399275" cy="262255"/>
            <a:chOff x="768095" y="2923032"/>
            <a:chExt cx="5751830" cy="26225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8095" y="3026664"/>
              <a:ext cx="5751575" cy="131063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815340" y="3067812"/>
              <a:ext cx="5638800" cy="0"/>
            </a:xfrm>
            <a:custGeom>
              <a:avLst/>
              <a:gdLst/>
              <a:ahLst/>
              <a:cxnLst/>
              <a:rect l="l" t="t" r="r" b="b"/>
              <a:pathLst>
                <a:path w="5638800">
                  <a:moveTo>
                    <a:pt x="0" y="0"/>
                  </a:moveTo>
                  <a:lnTo>
                    <a:pt x="5638800" y="0"/>
                  </a:lnTo>
                </a:path>
              </a:pathLst>
            </a:custGeom>
            <a:ln w="39624">
              <a:solidFill>
                <a:srgbClr val="4F81B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object 6"/>
            <p:cNvSpPr/>
            <p:nvPr/>
          </p:nvSpPr>
          <p:spPr>
            <a:xfrm>
              <a:off x="2002535" y="2944368"/>
              <a:ext cx="792480" cy="228600"/>
            </a:xfrm>
            <a:custGeom>
              <a:avLst/>
              <a:gdLst/>
              <a:ahLst/>
              <a:cxnLst/>
              <a:rect l="l" t="t" r="r" b="b"/>
              <a:pathLst>
                <a:path w="792480" h="228600">
                  <a:moveTo>
                    <a:pt x="792480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792480" y="228600"/>
                  </a:lnTo>
                  <a:lnTo>
                    <a:pt x="792480" y="0"/>
                  </a:lnTo>
                  <a:close/>
                </a:path>
              </a:pathLst>
            </a:custGeom>
            <a:solidFill>
              <a:srgbClr val="4F81BC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bject 7"/>
            <p:cNvSpPr/>
            <p:nvPr/>
          </p:nvSpPr>
          <p:spPr>
            <a:xfrm>
              <a:off x="2002535" y="2944368"/>
              <a:ext cx="792480" cy="228600"/>
            </a:xfrm>
            <a:custGeom>
              <a:avLst/>
              <a:gdLst/>
              <a:ahLst/>
              <a:cxnLst/>
              <a:rect l="l" t="t" r="r" b="b"/>
              <a:pathLst>
                <a:path w="792480" h="228600">
                  <a:moveTo>
                    <a:pt x="0" y="0"/>
                  </a:moveTo>
                  <a:lnTo>
                    <a:pt x="792480" y="0"/>
                  </a:lnTo>
                  <a:lnTo>
                    <a:pt x="792480" y="228600"/>
                  </a:lnTo>
                  <a:lnTo>
                    <a:pt x="0" y="228600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bject 8"/>
            <p:cNvSpPr/>
            <p:nvPr/>
          </p:nvSpPr>
          <p:spPr>
            <a:xfrm>
              <a:off x="3054095" y="2935224"/>
              <a:ext cx="579120" cy="238125"/>
            </a:xfrm>
            <a:custGeom>
              <a:avLst/>
              <a:gdLst/>
              <a:ahLst/>
              <a:cxnLst/>
              <a:rect l="l" t="t" r="r" b="b"/>
              <a:pathLst>
                <a:path w="579120" h="238125">
                  <a:moveTo>
                    <a:pt x="579119" y="0"/>
                  </a:moveTo>
                  <a:lnTo>
                    <a:pt x="0" y="0"/>
                  </a:lnTo>
                  <a:lnTo>
                    <a:pt x="0" y="237744"/>
                  </a:lnTo>
                  <a:lnTo>
                    <a:pt x="579119" y="237744"/>
                  </a:lnTo>
                  <a:lnTo>
                    <a:pt x="579119" y="0"/>
                  </a:lnTo>
                  <a:close/>
                </a:path>
              </a:pathLst>
            </a:custGeom>
            <a:solidFill>
              <a:srgbClr val="4F81BC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3054095" y="2935224"/>
              <a:ext cx="579120" cy="238125"/>
            </a:xfrm>
            <a:custGeom>
              <a:avLst/>
              <a:gdLst/>
              <a:ahLst/>
              <a:cxnLst/>
              <a:rect l="l" t="t" r="r" b="b"/>
              <a:pathLst>
                <a:path w="579120" h="238125">
                  <a:moveTo>
                    <a:pt x="0" y="0"/>
                  </a:moveTo>
                  <a:lnTo>
                    <a:pt x="579119" y="0"/>
                  </a:lnTo>
                  <a:lnTo>
                    <a:pt x="579119" y="237744"/>
                  </a:lnTo>
                  <a:lnTo>
                    <a:pt x="0" y="237744"/>
                  </a:lnTo>
                  <a:lnTo>
                    <a:pt x="0" y="0"/>
                  </a:lnTo>
                  <a:close/>
                </a:path>
              </a:pathLst>
            </a:custGeom>
            <a:ln w="24384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4014216" y="2935224"/>
              <a:ext cx="1777364" cy="238125"/>
            </a:xfrm>
            <a:custGeom>
              <a:avLst/>
              <a:gdLst/>
              <a:ahLst/>
              <a:cxnLst/>
              <a:rect l="l" t="t" r="r" b="b"/>
              <a:pathLst>
                <a:path w="1777364" h="238125">
                  <a:moveTo>
                    <a:pt x="1776984" y="0"/>
                  </a:moveTo>
                  <a:lnTo>
                    <a:pt x="0" y="0"/>
                  </a:lnTo>
                  <a:lnTo>
                    <a:pt x="0" y="237744"/>
                  </a:lnTo>
                  <a:lnTo>
                    <a:pt x="1776984" y="237744"/>
                  </a:lnTo>
                  <a:lnTo>
                    <a:pt x="1776984" y="0"/>
                  </a:lnTo>
                  <a:close/>
                </a:path>
              </a:pathLst>
            </a:custGeom>
            <a:solidFill>
              <a:srgbClr val="4F81BC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bject 11"/>
            <p:cNvSpPr/>
            <p:nvPr/>
          </p:nvSpPr>
          <p:spPr>
            <a:xfrm>
              <a:off x="4014216" y="2935224"/>
              <a:ext cx="1777364" cy="238125"/>
            </a:xfrm>
            <a:custGeom>
              <a:avLst/>
              <a:gdLst/>
              <a:ahLst/>
              <a:cxnLst/>
              <a:rect l="l" t="t" r="r" b="b"/>
              <a:pathLst>
                <a:path w="1777364" h="238125">
                  <a:moveTo>
                    <a:pt x="0" y="0"/>
                  </a:moveTo>
                  <a:lnTo>
                    <a:pt x="1776984" y="0"/>
                  </a:lnTo>
                  <a:lnTo>
                    <a:pt x="1776984" y="237744"/>
                  </a:lnTo>
                  <a:lnTo>
                    <a:pt x="0" y="237744"/>
                  </a:lnTo>
                  <a:lnTo>
                    <a:pt x="0" y="0"/>
                  </a:lnTo>
                  <a:close/>
                </a:path>
              </a:pathLst>
            </a:custGeom>
            <a:ln w="24383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2281383" y="3339038"/>
            <a:ext cx="4469382" cy="365759"/>
            <a:chOff x="1969007" y="3496056"/>
            <a:chExt cx="3922775" cy="365759"/>
          </a:xfrm>
        </p:grpSpPr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969007" y="3502152"/>
              <a:ext cx="926579" cy="359663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2034539" y="3546348"/>
              <a:ext cx="795655" cy="228600"/>
            </a:xfrm>
            <a:custGeom>
              <a:avLst/>
              <a:gdLst/>
              <a:ahLst/>
              <a:cxnLst/>
              <a:rect l="l" t="t" r="r" b="b"/>
              <a:pathLst>
                <a:path w="795655" h="228600">
                  <a:moveTo>
                    <a:pt x="795527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795527" y="228600"/>
                  </a:lnTo>
                  <a:lnTo>
                    <a:pt x="795527" y="0"/>
                  </a:lnTo>
                  <a:close/>
                </a:path>
              </a:pathLst>
            </a:custGeom>
            <a:solidFill>
              <a:srgbClr val="9BBA58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object 15"/>
            <p:cNvSpPr/>
            <p:nvPr/>
          </p:nvSpPr>
          <p:spPr>
            <a:xfrm>
              <a:off x="2034539" y="3546348"/>
              <a:ext cx="795655" cy="228600"/>
            </a:xfrm>
            <a:custGeom>
              <a:avLst/>
              <a:gdLst/>
              <a:ahLst/>
              <a:cxnLst/>
              <a:rect l="l" t="t" r="r" b="b"/>
              <a:pathLst>
                <a:path w="795655" h="228600">
                  <a:moveTo>
                    <a:pt x="0" y="0"/>
                  </a:moveTo>
                  <a:lnTo>
                    <a:pt x="795527" y="0"/>
                  </a:lnTo>
                  <a:lnTo>
                    <a:pt x="795527" y="228600"/>
                  </a:lnTo>
                  <a:lnTo>
                    <a:pt x="0" y="228600"/>
                  </a:lnTo>
                  <a:lnTo>
                    <a:pt x="0" y="0"/>
                  </a:lnTo>
                  <a:close/>
                </a:path>
              </a:pathLst>
            </a:custGeom>
            <a:ln w="39624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020567" y="3496056"/>
              <a:ext cx="713231" cy="365759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3086099" y="3540252"/>
              <a:ext cx="582295" cy="234950"/>
            </a:xfrm>
            <a:custGeom>
              <a:avLst/>
              <a:gdLst/>
              <a:ahLst/>
              <a:cxnLst/>
              <a:rect l="l" t="t" r="r" b="b"/>
              <a:pathLst>
                <a:path w="582295" h="234950">
                  <a:moveTo>
                    <a:pt x="582168" y="0"/>
                  </a:moveTo>
                  <a:lnTo>
                    <a:pt x="0" y="0"/>
                  </a:lnTo>
                  <a:lnTo>
                    <a:pt x="0" y="234695"/>
                  </a:lnTo>
                  <a:lnTo>
                    <a:pt x="582168" y="234695"/>
                  </a:lnTo>
                  <a:lnTo>
                    <a:pt x="582168" y="0"/>
                  </a:lnTo>
                  <a:close/>
                </a:path>
              </a:pathLst>
            </a:custGeom>
            <a:solidFill>
              <a:srgbClr val="9BBA58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object 18"/>
            <p:cNvSpPr/>
            <p:nvPr/>
          </p:nvSpPr>
          <p:spPr>
            <a:xfrm>
              <a:off x="3086099" y="3540252"/>
              <a:ext cx="582295" cy="234950"/>
            </a:xfrm>
            <a:custGeom>
              <a:avLst/>
              <a:gdLst/>
              <a:ahLst/>
              <a:cxnLst/>
              <a:rect l="l" t="t" r="r" b="b"/>
              <a:pathLst>
                <a:path w="582295" h="234950">
                  <a:moveTo>
                    <a:pt x="0" y="0"/>
                  </a:moveTo>
                  <a:lnTo>
                    <a:pt x="582168" y="0"/>
                  </a:lnTo>
                  <a:lnTo>
                    <a:pt x="582168" y="234695"/>
                  </a:lnTo>
                  <a:lnTo>
                    <a:pt x="0" y="234695"/>
                  </a:lnTo>
                  <a:lnTo>
                    <a:pt x="0" y="0"/>
                  </a:lnTo>
                  <a:close/>
                </a:path>
              </a:pathLst>
            </a:custGeom>
            <a:ln w="39624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object 19"/>
            <p:cNvSpPr/>
            <p:nvPr/>
          </p:nvSpPr>
          <p:spPr>
            <a:xfrm>
              <a:off x="2836162" y="3540252"/>
              <a:ext cx="119002" cy="160022"/>
            </a:xfrm>
            <a:custGeom>
              <a:avLst/>
              <a:gdLst/>
              <a:ahLst/>
              <a:cxnLst/>
              <a:rect l="l" t="t" r="r" b="b"/>
              <a:pathLst>
                <a:path w="171450" h="158114">
                  <a:moveTo>
                    <a:pt x="0" y="157848"/>
                  </a:moveTo>
                  <a:lnTo>
                    <a:pt x="171183" y="0"/>
                  </a:ln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20"/>
            <p:cNvSpPr/>
            <p:nvPr/>
          </p:nvSpPr>
          <p:spPr>
            <a:xfrm>
              <a:off x="2940556" y="3532632"/>
              <a:ext cx="139575" cy="160022"/>
            </a:xfrm>
            <a:custGeom>
              <a:avLst/>
              <a:gdLst/>
              <a:ahLst/>
              <a:cxnLst/>
              <a:rect l="l" t="t" r="r" b="b"/>
              <a:pathLst>
                <a:path w="88900" h="135889">
                  <a:moveTo>
                    <a:pt x="0" y="0"/>
                  </a:moveTo>
                  <a:lnTo>
                    <a:pt x="88366" y="135763"/>
                  </a:lnTo>
                </a:path>
              </a:pathLst>
            </a:custGeom>
            <a:ln w="28575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21"/>
            <p:cNvSpPr/>
            <p:nvPr/>
          </p:nvSpPr>
          <p:spPr>
            <a:xfrm>
              <a:off x="3666743" y="3534920"/>
              <a:ext cx="192035" cy="122555"/>
            </a:xfrm>
            <a:custGeom>
              <a:avLst/>
              <a:gdLst/>
              <a:ahLst/>
              <a:cxnLst/>
              <a:rect l="l" t="t" r="r" b="b"/>
              <a:pathLst>
                <a:path w="171450" h="118745">
                  <a:moveTo>
                    <a:pt x="0" y="118376"/>
                  </a:moveTo>
                  <a:lnTo>
                    <a:pt x="171183" y="0"/>
                  </a:lnTo>
                </a:path>
              </a:pathLst>
            </a:custGeom>
            <a:ln w="28575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2" name="object 2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83735" y="3496056"/>
              <a:ext cx="1908047" cy="365759"/>
            </a:xfrm>
            <a:prstGeom prst="rect">
              <a:avLst/>
            </a:prstGeom>
          </p:spPr>
        </p:pic>
        <p:sp>
          <p:nvSpPr>
            <p:cNvPr id="23" name="object 23"/>
            <p:cNvSpPr/>
            <p:nvPr/>
          </p:nvSpPr>
          <p:spPr>
            <a:xfrm>
              <a:off x="4049267" y="3540252"/>
              <a:ext cx="1777364" cy="234950"/>
            </a:xfrm>
            <a:custGeom>
              <a:avLst/>
              <a:gdLst/>
              <a:ahLst/>
              <a:cxnLst/>
              <a:rect l="l" t="t" r="r" b="b"/>
              <a:pathLst>
                <a:path w="1777364" h="234950">
                  <a:moveTo>
                    <a:pt x="1776984" y="0"/>
                  </a:moveTo>
                  <a:lnTo>
                    <a:pt x="0" y="0"/>
                  </a:lnTo>
                  <a:lnTo>
                    <a:pt x="0" y="234695"/>
                  </a:lnTo>
                  <a:lnTo>
                    <a:pt x="1776984" y="234695"/>
                  </a:lnTo>
                  <a:lnTo>
                    <a:pt x="1776984" y="0"/>
                  </a:lnTo>
                  <a:close/>
                </a:path>
              </a:pathLst>
            </a:custGeom>
            <a:solidFill>
              <a:srgbClr val="9BBA58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24"/>
            <p:cNvSpPr/>
            <p:nvPr/>
          </p:nvSpPr>
          <p:spPr>
            <a:xfrm>
              <a:off x="4049267" y="3540252"/>
              <a:ext cx="1777364" cy="234950"/>
            </a:xfrm>
            <a:custGeom>
              <a:avLst/>
              <a:gdLst/>
              <a:ahLst/>
              <a:cxnLst/>
              <a:rect l="l" t="t" r="r" b="b"/>
              <a:pathLst>
                <a:path w="1777364" h="234950">
                  <a:moveTo>
                    <a:pt x="0" y="0"/>
                  </a:moveTo>
                  <a:lnTo>
                    <a:pt x="1776984" y="0"/>
                  </a:lnTo>
                  <a:lnTo>
                    <a:pt x="1776984" y="234695"/>
                  </a:lnTo>
                  <a:lnTo>
                    <a:pt x="0" y="234695"/>
                  </a:lnTo>
                  <a:lnTo>
                    <a:pt x="0" y="0"/>
                  </a:lnTo>
                  <a:close/>
                </a:path>
              </a:pathLst>
            </a:custGeom>
            <a:ln w="39624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25"/>
            <p:cNvSpPr/>
            <p:nvPr/>
          </p:nvSpPr>
          <p:spPr>
            <a:xfrm>
              <a:off x="3837431" y="3532632"/>
              <a:ext cx="210185" cy="122555"/>
            </a:xfrm>
            <a:custGeom>
              <a:avLst/>
              <a:gdLst/>
              <a:ahLst/>
              <a:cxnLst/>
              <a:rect l="l" t="t" r="r" b="b"/>
              <a:pathLst>
                <a:path w="210185" h="122554">
                  <a:moveTo>
                    <a:pt x="0" y="0"/>
                  </a:moveTo>
                  <a:lnTo>
                    <a:pt x="209816" y="122453"/>
                  </a:lnTo>
                </a:path>
              </a:pathLst>
            </a:custGeom>
            <a:ln w="28575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object 26"/>
          <p:cNvGrpSpPr/>
          <p:nvPr/>
        </p:nvGrpSpPr>
        <p:grpSpPr>
          <a:xfrm>
            <a:off x="2281383" y="3845000"/>
            <a:ext cx="4469635" cy="393700"/>
            <a:chOff x="1969007" y="4002018"/>
            <a:chExt cx="3923029" cy="393700"/>
          </a:xfrm>
        </p:grpSpPr>
        <p:pic>
          <p:nvPicPr>
            <p:cNvPr id="27" name="object 2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969007" y="4035564"/>
              <a:ext cx="926579" cy="359651"/>
            </a:xfrm>
            <a:prstGeom prst="rect">
              <a:avLst/>
            </a:prstGeom>
          </p:spPr>
        </p:pic>
        <p:sp>
          <p:nvSpPr>
            <p:cNvPr id="28" name="object 28"/>
            <p:cNvSpPr/>
            <p:nvPr/>
          </p:nvSpPr>
          <p:spPr>
            <a:xfrm>
              <a:off x="2034539" y="4079747"/>
              <a:ext cx="795655" cy="228600"/>
            </a:xfrm>
            <a:custGeom>
              <a:avLst/>
              <a:gdLst/>
              <a:ahLst/>
              <a:cxnLst/>
              <a:rect l="l" t="t" r="r" b="b"/>
              <a:pathLst>
                <a:path w="795655" h="228600">
                  <a:moveTo>
                    <a:pt x="795527" y="0"/>
                  </a:moveTo>
                  <a:lnTo>
                    <a:pt x="0" y="0"/>
                  </a:lnTo>
                  <a:lnTo>
                    <a:pt x="0" y="228600"/>
                  </a:lnTo>
                  <a:lnTo>
                    <a:pt x="795527" y="228600"/>
                  </a:lnTo>
                  <a:lnTo>
                    <a:pt x="795527" y="0"/>
                  </a:lnTo>
                  <a:close/>
                </a:path>
              </a:pathLst>
            </a:custGeom>
            <a:solidFill>
              <a:srgbClr val="9BBA58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29"/>
            <p:cNvSpPr/>
            <p:nvPr/>
          </p:nvSpPr>
          <p:spPr>
            <a:xfrm>
              <a:off x="2034539" y="4079747"/>
              <a:ext cx="795655" cy="228600"/>
            </a:xfrm>
            <a:custGeom>
              <a:avLst/>
              <a:gdLst/>
              <a:ahLst/>
              <a:cxnLst/>
              <a:rect l="l" t="t" r="r" b="b"/>
              <a:pathLst>
                <a:path w="795655" h="228600">
                  <a:moveTo>
                    <a:pt x="0" y="0"/>
                  </a:moveTo>
                  <a:lnTo>
                    <a:pt x="795527" y="0"/>
                  </a:lnTo>
                  <a:lnTo>
                    <a:pt x="795527" y="228600"/>
                  </a:lnTo>
                  <a:lnTo>
                    <a:pt x="0" y="228600"/>
                  </a:lnTo>
                  <a:lnTo>
                    <a:pt x="0" y="0"/>
                  </a:lnTo>
                  <a:close/>
                </a:path>
              </a:pathLst>
            </a:custGeom>
            <a:ln w="39624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30"/>
            <p:cNvSpPr/>
            <p:nvPr/>
          </p:nvSpPr>
          <p:spPr>
            <a:xfrm>
              <a:off x="2828543" y="4011162"/>
              <a:ext cx="548005" cy="181610"/>
            </a:xfrm>
            <a:custGeom>
              <a:avLst/>
              <a:gdLst/>
              <a:ahLst/>
              <a:cxnLst/>
              <a:rect l="l" t="t" r="r" b="b"/>
              <a:pathLst>
                <a:path w="548004" h="181610">
                  <a:moveTo>
                    <a:pt x="0" y="181279"/>
                  </a:moveTo>
                  <a:lnTo>
                    <a:pt x="547738" y="0"/>
                  </a:lnTo>
                </a:path>
              </a:pathLst>
            </a:custGeom>
            <a:ln w="28575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1" name="object 3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83735" y="4029455"/>
              <a:ext cx="1908047" cy="365759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4049267" y="4073651"/>
              <a:ext cx="1777364" cy="234950"/>
            </a:xfrm>
            <a:custGeom>
              <a:avLst/>
              <a:gdLst/>
              <a:ahLst/>
              <a:cxnLst/>
              <a:rect l="l" t="t" r="r" b="b"/>
              <a:pathLst>
                <a:path w="1777364" h="234950">
                  <a:moveTo>
                    <a:pt x="1776984" y="0"/>
                  </a:moveTo>
                  <a:lnTo>
                    <a:pt x="0" y="0"/>
                  </a:lnTo>
                  <a:lnTo>
                    <a:pt x="0" y="234695"/>
                  </a:lnTo>
                  <a:lnTo>
                    <a:pt x="1776984" y="234695"/>
                  </a:lnTo>
                  <a:lnTo>
                    <a:pt x="1776984" y="0"/>
                  </a:lnTo>
                  <a:close/>
                </a:path>
              </a:pathLst>
            </a:custGeom>
            <a:solidFill>
              <a:srgbClr val="9BBA58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33"/>
            <p:cNvSpPr/>
            <p:nvPr/>
          </p:nvSpPr>
          <p:spPr>
            <a:xfrm>
              <a:off x="4049267" y="4073651"/>
              <a:ext cx="1777364" cy="234950"/>
            </a:xfrm>
            <a:custGeom>
              <a:avLst/>
              <a:gdLst/>
              <a:ahLst/>
              <a:cxnLst/>
              <a:rect l="l" t="t" r="r" b="b"/>
              <a:pathLst>
                <a:path w="1777364" h="234950">
                  <a:moveTo>
                    <a:pt x="0" y="0"/>
                  </a:moveTo>
                  <a:lnTo>
                    <a:pt x="1776984" y="0"/>
                  </a:lnTo>
                  <a:lnTo>
                    <a:pt x="1776984" y="234695"/>
                  </a:lnTo>
                  <a:lnTo>
                    <a:pt x="0" y="234695"/>
                  </a:lnTo>
                  <a:lnTo>
                    <a:pt x="0" y="0"/>
                  </a:lnTo>
                  <a:close/>
                </a:path>
              </a:pathLst>
            </a:custGeom>
            <a:ln w="39624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object 34"/>
            <p:cNvSpPr/>
            <p:nvPr/>
          </p:nvSpPr>
          <p:spPr>
            <a:xfrm>
              <a:off x="3374135" y="4011167"/>
              <a:ext cx="671830" cy="177800"/>
            </a:xfrm>
            <a:custGeom>
              <a:avLst/>
              <a:gdLst/>
              <a:ahLst/>
              <a:cxnLst/>
              <a:rect l="l" t="t" r="r" b="b"/>
              <a:pathLst>
                <a:path w="671829" h="177800">
                  <a:moveTo>
                    <a:pt x="0" y="0"/>
                  </a:moveTo>
                  <a:lnTo>
                    <a:pt x="671461" y="177190"/>
                  </a:lnTo>
                </a:path>
              </a:pathLst>
            </a:custGeom>
            <a:ln w="28575">
              <a:solidFill>
                <a:schemeClr val="tx1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object 35"/>
          <p:cNvGrpSpPr/>
          <p:nvPr/>
        </p:nvGrpSpPr>
        <p:grpSpPr>
          <a:xfrm>
            <a:off x="5437077" y="4414982"/>
            <a:ext cx="875030" cy="283845"/>
            <a:chOff x="4578095" y="4572000"/>
            <a:chExt cx="875030" cy="283845"/>
          </a:xfrm>
        </p:grpSpPr>
        <p:pic>
          <p:nvPicPr>
            <p:cNvPr id="36" name="object 36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959095" y="4572000"/>
              <a:ext cx="493775" cy="131063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5006340" y="4613148"/>
              <a:ext cx="381000" cy="0"/>
            </a:xfrm>
            <a:custGeom>
              <a:avLst/>
              <a:gdLst/>
              <a:ahLst/>
              <a:cxnLst/>
              <a:rect l="l" t="t" r="r" b="b"/>
              <a:pathLst>
                <a:path w="381000">
                  <a:moveTo>
                    <a:pt x="0" y="0"/>
                  </a:moveTo>
                  <a:lnTo>
                    <a:pt x="381000" y="0"/>
                  </a:lnTo>
                </a:path>
              </a:pathLst>
            </a:custGeom>
            <a:ln w="57150">
              <a:solidFill>
                <a:srgbClr val="C0504D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8" name="object 3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578095" y="4724400"/>
              <a:ext cx="493775" cy="131063"/>
            </a:xfrm>
            <a:prstGeom prst="rect">
              <a:avLst/>
            </a:prstGeom>
          </p:spPr>
        </p:pic>
        <p:sp>
          <p:nvSpPr>
            <p:cNvPr id="39" name="object 39"/>
            <p:cNvSpPr/>
            <p:nvPr/>
          </p:nvSpPr>
          <p:spPr>
            <a:xfrm>
              <a:off x="4625340" y="4765547"/>
              <a:ext cx="381000" cy="0"/>
            </a:xfrm>
            <a:custGeom>
              <a:avLst/>
              <a:gdLst/>
              <a:ahLst/>
              <a:cxnLst/>
              <a:rect l="l" t="t" r="r" b="b"/>
              <a:pathLst>
                <a:path w="381000">
                  <a:moveTo>
                    <a:pt x="0" y="0"/>
                  </a:moveTo>
                  <a:lnTo>
                    <a:pt x="381000" y="0"/>
                  </a:lnTo>
                </a:path>
              </a:pathLst>
            </a:custGeom>
            <a:ln w="57150">
              <a:solidFill>
                <a:srgbClr val="C0504D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7094048" y="3327518"/>
            <a:ext cx="9245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sz="1800" b="1" spc="-285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sz="1800" b="1" spc="-14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800" b="1" spc="-5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sz="1800" b="1" spc="-14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800" b="1" spc="-6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1800" b="1" spc="-14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z="1800" b="1" spc="-1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800" b="1" spc="-9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640872" y="3888820"/>
            <a:ext cx="1329690" cy="809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7195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sz="1800" b="1" spc="-285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sz="1800" b="1" spc="-14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800" b="1" spc="-5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sz="1800" b="1" spc="-14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800" b="1" spc="-6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1800" b="1" spc="-14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z="1800" b="1" spc="-1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800" b="1" spc="-9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>
              <a:lnSpc>
                <a:spcPct val="100000"/>
              </a:lnSpc>
            </a:pPr>
            <a:r>
              <a:rPr sz="1800" b="1" spc="-1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Reads</a:t>
            </a:r>
            <a:endParaRPr sz="18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7390949" y="2751057"/>
            <a:ext cx="79248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Arial" panose="020B0604020202020204" pitchFamily="34" charset="0"/>
                <a:cs typeface="Arial" panose="020B0604020202020204" pitchFamily="34" charset="0"/>
              </a:rPr>
              <a:t>Gen</a:t>
            </a:r>
            <a:r>
              <a:rPr sz="18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E0C177-851F-F248-B580-93630E45253B}"/>
              </a:ext>
            </a:extLst>
          </p:cNvPr>
          <p:cNvSpPr txBox="1"/>
          <p:nvPr/>
        </p:nvSpPr>
        <p:spPr>
          <a:xfrm>
            <a:off x="496962" y="542801"/>
            <a:ext cx="8150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Short reads can cause ambiguity in mapping different splicing isoforms</a:t>
            </a:r>
          </a:p>
        </p:txBody>
      </p:sp>
      <p:grpSp>
        <p:nvGrpSpPr>
          <p:cNvPr id="44" name="object 35">
            <a:extLst>
              <a:ext uri="{FF2B5EF4-FFF2-40B4-BE49-F238E27FC236}">
                <a16:creationId xmlns:a16="http://schemas.microsoft.com/office/drawing/2014/main" id="{25AC781E-E618-E34C-8E2E-FD4F2D666B77}"/>
              </a:ext>
            </a:extLst>
          </p:cNvPr>
          <p:cNvGrpSpPr/>
          <p:nvPr/>
        </p:nvGrpSpPr>
        <p:grpSpPr>
          <a:xfrm>
            <a:off x="3771121" y="4414982"/>
            <a:ext cx="875030" cy="283845"/>
            <a:chOff x="4578095" y="4572000"/>
            <a:chExt cx="875030" cy="283845"/>
          </a:xfrm>
        </p:grpSpPr>
        <p:pic>
          <p:nvPicPr>
            <p:cNvPr id="46" name="object 36">
              <a:extLst>
                <a:ext uri="{FF2B5EF4-FFF2-40B4-BE49-F238E27FC236}">
                  <a16:creationId xmlns:a16="http://schemas.microsoft.com/office/drawing/2014/main" id="{5C992CA7-B202-604F-A11F-E19C49B86F65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959095" y="4572000"/>
              <a:ext cx="493775" cy="131063"/>
            </a:xfrm>
            <a:prstGeom prst="rect">
              <a:avLst/>
            </a:prstGeom>
          </p:spPr>
        </p:pic>
        <p:sp>
          <p:nvSpPr>
            <p:cNvPr id="47" name="object 37">
              <a:extLst>
                <a:ext uri="{FF2B5EF4-FFF2-40B4-BE49-F238E27FC236}">
                  <a16:creationId xmlns:a16="http://schemas.microsoft.com/office/drawing/2014/main" id="{9E80C45C-73B9-6D43-8A81-193C84F94DA3}"/>
                </a:ext>
              </a:extLst>
            </p:cNvPr>
            <p:cNvSpPr/>
            <p:nvPr/>
          </p:nvSpPr>
          <p:spPr>
            <a:xfrm>
              <a:off x="5006340" y="4613148"/>
              <a:ext cx="381000" cy="0"/>
            </a:xfrm>
            <a:custGeom>
              <a:avLst/>
              <a:gdLst/>
              <a:ahLst/>
              <a:cxnLst/>
              <a:rect l="l" t="t" r="r" b="b"/>
              <a:pathLst>
                <a:path w="381000">
                  <a:moveTo>
                    <a:pt x="0" y="0"/>
                  </a:moveTo>
                  <a:lnTo>
                    <a:pt x="381000" y="0"/>
                  </a:lnTo>
                </a:path>
              </a:pathLst>
            </a:custGeom>
            <a:ln w="57150">
              <a:solidFill>
                <a:srgbClr val="C0504D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8" name="object 38">
              <a:extLst>
                <a:ext uri="{FF2B5EF4-FFF2-40B4-BE49-F238E27FC236}">
                  <a16:creationId xmlns:a16="http://schemas.microsoft.com/office/drawing/2014/main" id="{3E72235D-012A-EF43-A891-7F9A595FD209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578095" y="4724400"/>
              <a:ext cx="493775" cy="131063"/>
            </a:xfrm>
            <a:prstGeom prst="rect">
              <a:avLst/>
            </a:prstGeom>
          </p:spPr>
        </p:pic>
        <p:sp>
          <p:nvSpPr>
            <p:cNvPr id="49" name="object 39">
              <a:extLst>
                <a:ext uri="{FF2B5EF4-FFF2-40B4-BE49-F238E27FC236}">
                  <a16:creationId xmlns:a16="http://schemas.microsoft.com/office/drawing/2014/main" id="{4B2B0E8A-967E-0A45-B589-018A35C1BFA5}"/>
                </a:ext>
              </a:extLst>
            </p:cNvPr>
            <p:cNvSpPr/>
            <p:nvPr/>
          </p:nvSpPr>
          <p:spPr>
            <a:xfrm>
              <a:off x="4625340" y="4765547"/>
              <a:ext cx="381000" cy="0"/>
            </a:xfrm>
            <a:custGeom>
              <a:avLst/>
              <a:gdLst/>
              <a:ahLst/>
              <a:cxnLst/>
              <a:rect l="l" t="t" r="r" b="b"/>
              <a:pathLst>
                <a:path w="381000">
                  <a:moveTo>
                    <a:pt x="0" y="0"/>
                  </a:moveTo>
                  <a:lnTo>
                    <a:pt x="381000" y="0"/>
                  </a:lnTo>
                </a:path>
              </a:pathLst>
            </a:custGeom>
            <a:ln w="57150">
              <a:solidFill>
                <a:srgbClr val="C0504D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506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0B811C-9DB0-4D48-94C6-A54FACB8A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028" y="742079"/>
            <a:ext cx="3868340" cy="82391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Genome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19A734-01C7-EE4E-BB7B-4122CB974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2060" y="1565991"/>
            <a:ext cx="3868340" cy="349359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TopHat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STAR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Bowtie2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BWA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HiSat2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79CA47-E857-E84A-BA17-0A1DA21DD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62336" y="742079"/>
            <a:ext cx="3887391" cy="82391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Transcriptome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AF3381-9F6F-AF4B-8B01-06273F5186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31368" y="1565991"/>
            <a:ext cx="3887391" cy="34935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Salmon</a:t>
            </a:r>
          </a:p>
          <a:p>
            <a:r>
              <a:rPr lang="en-US" dirty="0" err="1">
                <a:solidFill>
                  <a:srgbClr val="0070C0"/>
                </a:solidFill>
              </a:rPr>
              <a:t>Kallisto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r>
              <a:rPr lang="en-US" dirty="0">
                <a:solidFill>
                  <a:srgbClr val="0070C0"/>
                </a:solidFill>
              </a:rPr>
              <a:t>Sailfish  </a:t>
            </a: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21652C1E-41A4-374C-889A-774C8DF6233F}"/>
              </a:ext>
            </a:extLst>
          </p:cNvPr>
          <p:cNvSpPr txBox="1"/>
          <p:nvPr/>
        </p:nvSpPr>
        <p:spPr>
          <a:xfrm>
            <a:off x="463028" y="126916"/>
            <a:ext cx="821794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Programs available </a:t>
            </a:r>
            <a:endParaRPr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Chart, sunburst chart&#10;&#10;Description automatically generated">
            <a:extLst>
              <a:ext uri="{FF2B5EF4-FFF2-40B4-BE49-F238E27FC236}">
                <a16:creationId xmlns:a16="http://schemas.microsoft.com/office/drawing/2014/main" id="{35E2DB25-2DC6-7F4D-9464-6AAA5F8A6D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34"/>
          <a:stretch/>
        </p:blipFill>
        <p:spPr>
          <a:xfrm>
            <a:off x="3703981" y="3211371"/>
            <a:ext cx="5142163" cy="326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68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4291" y="455488"/>
            <a:ext cx="759015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600" dirty="0"/>
              <a:t>Speed</a:t>
            </a:r>
            <a:endParaRPr sz="360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1005" y="1093046"/>
            <a:ext cx="7296725" cy="4896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81E39F-9B7B-4641-89AA-BD19F51419F6}"/>
              </a:ext>
            </a:extLst>
          </p:cNvPr>
          <p:cNvSpPr txBox="1"/>
          <p:nvPr/>
        </p:nvSpPr>
        <p:spPr>
          <a:xfrm>
            <a:off x="774291" y="6059965"/>
            <a:ext cx="72269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Alignment is </a:t>
            </a:r>
            <a:r>
              <a:rPr lang="en-US" sz="1800" i="1" spc="-30" dirty="0">
                <a:latin typeface="Arial" panose="020B0604020202020204" pitchFamily="34" charset="0"/>
                <a:cs typeface="Arial" panose="020B0604020202020204" pitchFamily="34" charset="0"/>
              </a:rPr>
              <a:t>the most</a:t>
            </a:r>
            <a:r>
              <a:rPr lang="en-US" sz="1800" i="1" spc="-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spc="-25" dirty="0">
                <a:latin typeface="Arial" panose="020B0604020202020204" pitchFamily="34" charset="0"/>
                <a:cs typeface="Arial" panose="020B0604020202020204" pitchFamily="34" charset="0"/>
              </a:rPr>
              <a:t>computationally</a:t>
            </a:r>
            <a:r>
              <a:rPr lang="en-US" sz="1800" i="1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spc="-30" dirty="0">
                <a:latin typeface="Arial" panose="020B0604020202020204" pitchFamily="34" charset="0"/>
                <a:cs typeface="Arial" panose="020B0604020202020204" pitchFamily="34" charset="0"/>
              </a:rPr>
              <a:t>expensive</a:t>
            </a:r>
            <a:r>
              <a:rPr lang="en-US" sz="1800" i="1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spc="-30" dirty="0">
                <a:latin typeface="Arial" panose="020B0604020202020204" pitchFamily="34" charset="0"/>
                <a:cs typeface="Arial" panose="020B0604020202020204" pitchFamily="34" charset="0"/>
              </a:rPr>
              <a:t>step</a:t>
            </a:r>
            <a:r>
              <a:rPr lang="en-US" sz="1800" i="1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spc="-20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800" i="1" spc="-15" dirty="0">
                <a:latin typeface="Arial" panose="020B0604020202020204" pitchFamily="34" charset="0"/>
                <a:cs typeface="Arial" panose="020B0604020202020204" pitchFamily="34" charset="0"/>
              </a:rPr>
              <a:t> the</a:t>
            </a:r>
            <a:r>
              <a:rPr lang="en-US" sz="1800" i="1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spc="-20" dirty="0"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  <a:endParaRPr lang="en-US" sz="18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122434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2ADD-D0F4-6042-9A24-741BF72E8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8108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Genomic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2D3F2-E526-B74C-8350-588D6E3F9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FASTQ needs to aligned to a reference genome (FASTA) </a:t>
            </a:r>
          </a:p>
          <a:p>
            <a:endParaRPr lang="en-US" dirty="0"/>
          </a:p>
          <a:p>
            <a:r>
              <a:rPr lang="en-US" dirty="0"/>
              <a:t>In addition, to quantify the number of reads which align to different genome features this requires knowing where known genes and exons are located (GTF,GFF file) </a:t>
            </a:r>
          </a:p>
          <a:p>
            <a:pPr lvl="1"/>
            <a:r>
              <a:rPr lang="en-US" dirty="0"/>
              <a:t>Genomic coordinates of various genomic features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098452-4D93-F844-9DDD-5783A918F90F}"/>
              </a:ext>
            </a:extLst>
          </p:cNvPr>
          <p:cNvSpPr txBox="1"/>
          <p:nvPr/>
        </p:nvSpPr>
        <p:spPr>
          <a:xfrm>
            <a:off x="573752" y="5776853"/>
            <a:ext cx="7941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Always use the same biological database for all reference data. </a:t>
            </a:r>
          </a:p>
        </p:txBody>
      </p:sp>
    </p:spTree>
    <p:extLst>
      <p:ext uri="{BB962C8B-B14F-4D97-AF65-F5344CB8AC3E}">
        <p14:creationId xmlns:p14="http://schemas.microsoft.com/office/powerpoint/2010/main" val="3798197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10949-EC4F-D747-ADC0-5D91AF134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67645"/>
            <a:ext cx="7886700" cy="5809318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dirty="0"/>
              <a:t>There are a few sources available: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/>
              <a:t>General biological databases:</a:t>
            </a:r>
            <a:r>
              <a:rPr lang="en-US" sz="3200" dirty="0"/>
              <a:t> </a:t>
            </a:r>
            <a:r>
              <a:rPr lang="en-US" sz="3200" dirty="0" err="1"/>
              <a:t>Ensembl</a:t>
            </a:r>
            <a:r>
              <a:rPr lang="en-US" sz="3200" dirty="0"/>
              <a:t>, GENCODE, and UCSC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/>
              <a:t>Organism-specific biological databases:</a:t>
            </a:r>
            <a:r>
              <a:rPr lang="en-US" sz="3200" dirty="0"/>
              <a:t> </a:t>
            </a:r>
            <a:r>
              <a:rPr lang="en-US" sz="3200" dirty="0" err="1"/>
              <a:t>Wormbase</a:t>
            </a:r>
            <a:r>
              <a:rPr lang="en-US" sz="3200" dirty="0"/>
              <a:t>, </a:t>
            </a:r>
            <a:r>
              <a:rPr lang="en-US" sz="3200" dirty="0" err="1"/>
              <a:t>Flybase</a:t>
            </a:r>
            <a:r>
              <a:rPr lang="en-US" sz="3200" dirty="0"/>
              <a:t>, </a:t>
            </a:r>
            <a:r>
              <a:rPr lang="en-US" sz="3200" dirty="0" err="1"/>
              <a:t>CryptoDB</a:t>
            </a:r>
            <a:r>
              <a:rPr lang="en-US" sz="3200" dirty="0"/>
              <a:t>, etc. (often updated more frequently, so may be more comprehensive)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27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8A9386B-591C-DB41-BF79-3C98F298F845}"/>
              </a:ext>
            </a:extLst>
          </p:cNvPr>
          <p:cNvSpPr/>
          <p:nvPr/>
        </p:nvSpPr>
        <p:spPr>
          <a:xfrm>
            <a:off x="7053942" y="1317404"/>
            <a:ext cx="1759132" cy="361292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AB77F64-9059-AA47-8EFD-419364D82313}"/>
              </a:ext>
            </a:extLst>
          </p:cNvPr>
          <p:cNvSpPr/>
          <p:nvPr/>
        </p:nvSpPr>
        <p:spPr>
          <a:xfrm>
            <a:off x="156754" y="1317405"/>
            <a:ext cx="6888480" cy="467102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031A01E-5116-C241-87D7-E316E910E9DB}"/>
              </a:ext>
            </a:extLst>
          </p:cNvPr>
          <p:cNvSpPr/>
          <p:nvPr/>
        </p:nvSpPr>
        <p:spPr>
          <a:xfrm>
            <a:off x="5146765" y="4415245"/>
            <a:ext cx="3675017" cy="157317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1C019B4-5A67-664B-A3DC-EC2D9C020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038"/>
          <a:stretch/>
        </p:blipFill>
        <p:spPr>
          <a:xfrm>
            <a:off x="0" y="1379643"/>
            <a:ext cx="9144000" cy="45365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7A8680-F086-174E-AB1A-46E90FCADF9E}"/>
              </a:ext>
            </a:extLst>
          </p:cNvPr>
          <p:cNvSpPr txBox="1"/>
          <p:nvPr/>
        </p:nvSpPr>
        <p:spPr>
          <a:xfrm>
            <a:off x="1557024" y="5480301"/>
            <a:ext cx="1259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Past Topics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3880-9537-AA41-9ACB-274FCCE84954}"/>
              </a:ext>
            </a:extLst>
          </p:cNvPr>
          <p:cNvSpPr txBox="1"/>
          <p:nvPr/>
        </p:nvSpPr>
        <p:spPr>
          <a:xfrm>
            <a:off x="6772666" y="5478357"/>
            <a:ext cx="19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This Weeks’ Topics</a:t>
            </a:r>
          </a:p>
        </p:txBody>
      </p:sp>
    </p:spTree>
    <p:extLst>
      <p:ext uri="{BB962C8B-B14F-4D97-AF65-F5344CB8AC3E}">
        <p14:creationId xmlns:p14="http://schemas.microsoft.com/office/powerpoint/2010/main" val="2345915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D6AB-EB7E-6B47-A1DF-3141952E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964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Ensembl</a:t>
            </a:r>
            <a:r>
              <a:rPr lang="en-US" dirty="0"/>
              <a:t> </a:t>
            </a: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47667F0-263C-CC47-9176-3468627D5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19" y="1187608"/>
            <a:ext cx="8286161" cy="46850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D458C7FC-C3C0-0048-980A-9955D79889CE}"/>
              </a:ext>
            </a:extLst>
          </p:cNvPr>
          <p:cNvSpPr/>
          <p:nvPr/>
        </p:nvSpPr>
        <p:spPr>
          <a:xfrm>
            <a:off x="2941163" y="1055802"/>
            <a:ext cx="499620" cy="704654"/>
          </a:xfrm>
          <a:prstGeom prst="down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227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208F-8635-6A4C-B864-D8ED355A2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5289DD-40A9-BA47-89D8-6EECE0E9F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015010"/>
            <a:ext cx="8515350" cy="4827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700218F4-5E51-C549-A79A-8626EFF3ACCA}"/>
              </a:ext>
            </a:extLst>
          </p:cNvPr>
          <p:cNvSpPr/>
          <p:nvPr/>
        </p:nvSpPr>
        <p:spPr>
          <a:xfrm rot="5400000">
            <a:off x="1150071" y="2083323"/>
            <a:ext cx="499620" cy="704654"/>
          </a:xfrm>
          <a:prstGeom prst="downArrow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638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2477" y="737765"/>
            <a:ext cx="3166515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FASTA</a:t>
            </a:r>
            <a:r>
              <a:rPr lang="en-US" spc="-165" dirty="0"/>
              <a:t> file</a:t>
            </a:r>
            <a:endParaRPr spc="-30" dirty="0"/>
          </a:p>
        </p:txBody>
      </p:sp>
      <p:sp>
        <p:nvSpPr>
          <p:cNvPr id="3" name="object 3"/>
          <p:cNvSpPr/>
          <p:nvPr/>
        </p:nvSpPr>
        <p:spPr>
          <a:xfrm>
            <a:off x="143737" y="1687579"/>
            <a:ext cx="7074534" cy="3505200"/>
          </a:xfrm>
          <a:custGeom>
            <a:avLst/>
            <a:gdLst/>
            <a:ahLst/>
            <a:cxnLst/>
            <a:rect l="l" t="t" r="r" b="b"/>
            <a:pathLst>
              <a:path w="7074534" h="3505200">
                <a:moveTo>
                  <a:pt x="0" y="0"/>
                </a:moveTo>
                <a:lnTo>
                  <a:pt x="7074477" y="0"/>
                </a:lnTo>
                <a:lnTo>
                  <a:pt x="7074477" y="3504906"/>
                </a:lnTo>
                <a:lnTo>
                  <a:pt x="0" y="3504906"/>
                </a:lnTo>
                <a:lnTo>
                  <a:pt x="0" y="0"/>
                </a:lnTo>
                <a:close/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22477" y="1683511"/>
            <a:ext cx="6883400" cy="108013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 marR="5080">
              <a:lnSpc>
                <a:spcPct val="90700"/>
              </a:lnSpc>
              <a:spcBef>
                <a:spcPts val="265"/>
              </a:spcBef>
            </a:pPr>
            <a:r>
              <a:rPr sz="1500" b="1" spc="-5" dirty="0">
                <a:solidFill>
                  <a:srgbClr val="C00000"/>
                </a:solidFill>
                <a:latin typeface="Courier"/>
                <a:cs typeface="Courier"/>
              </a:rPr>
              <a:t>&gt;</a:t>
            </a:r>
            <a:r>
              <a:rPr sz="1500" b="1" spc="-5" dirty="0">
                <a:latin typeface="Courier"/>
                <a:cs typeface="Courier"/>
              </a:rPr>
              <a:t>1 </a:t>
            </a:r>
            <a:r>
              <a:rPr sz="1500" spc="-5" dirty="0">
                <a:solidFill>
                  <a:srgbClr val="A6A6A6"/>
                </a:solidFill>
                <a:latin typeface="Courier"/>
                <a:cs typeface="Courier"/>
              </a:rPr>
              <a:t>dna_sm:chromosome chromosome:GRCm38:1:1:195471971:1 REF </a:t>
            </a:r>
            <a:r>
              <a:rPr sz="1500" dirty="0">
                <a:solidFill>
                  <a:srgbClr val="A6A6A6"/>
                </a:solidFill>
                <a:latin typeface="Courier"/>
                <a:cs typeface="Courier"/>
              </a:rPr>
              <a:t> </a:t>
            </a:r>
            <a:r>
              <a:rPr sz="1500" spc="-5" dirty="0">
                <a:latin typeface="Courier"/>
                <a:cs typeface="Courier"/>
              </a:rPr>
              <a:t>TTCTGTTTCTATTTTGTGGTTACTTTGAGGAGAGTTGGAATTAGGTCTTCTTTGAAGGTC </a:t>
            </a:r>
            <a:r>
              <a:rPr sz="1500" spc="-890" dirty="0">
                <a:latin typeface="Courier"/>
                <a:cs typeface="Courier"/>
              </a:rPr>
              <a:t> </a:t>
            </a:r>
            <a:r>
              <a:rPr sz="1500" spc="-5" dirty="0">
                <a:latin typeface="Courier"/>
                <a:cs typeface="Courier"/>
              </a:rPr>
              <a:t>TGGTAGAACTCTGCATTAAACCCATCTGGTCCTGGGCTTTTTTTTTTTTTTTTTTTTTTT </a:t>
            </a:r>
            <a:r>
              <a:rPr sz="1500" spc="-890" dirty="0">
                <a:latin typeface="Courier"/>
                <a:cs typeface="Courier"/>
              </a:rPr>
              <a:t> </a:t>
            </a:r>
            <a:r>
              <a:rPr sz="1500" spc="-5" dirty="0">
                <a:latin typeface="Courier"/>
                <a:cs typeface="Courier"/>
              </a:rPr>
              <a:t>TTTGGGTGGGAGACTATTGATGACTGCCTCTATTTCTTTAGGGGAAATGGGACTTTTAGT</a:t>
            </a:r>
            <a:endParaRPr sz="1500">
              <a:latin typeface="Courier"/>
              <a:cs typeface="Courier"/>
            </a:endParaRPr>
          </a:p>
          <a:p>
            <a:pPr marL="12700">
              <a:lnSpc>
                <a:spcPts val="1610"/>
              </a:lnSpc>
            </a:pPr>
            <a:r>
              <a:rPr sz="1500" spc="-5" dirty="0">
                <a:latin typeface="Courier"/>
                <a:cs typeface="Courier"/>
              </a:rPr>
              <a:t>...</a:t>
            </a:r>
            <a:endParaRPr sz="1500">
              <a:latin typeface="Courier"/>
              <a:cs typeface="Courier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43737" y="2889140"/>
          <a:ext cx="8340724" cy="23006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74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2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909">
                <a:tc>
                  <a:txBody>
                    <a:bodyPr/>
                    <a:lstStyle/>
                    <a:p>
                      <a:pPr marL="90805">
                        <a:lnSpc>
                          <a:spcPts val="1405"/>
                        </a:lnSpc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&gt;</a:t>
                      </a:r>
                      <a:r>
                        <a:rPr sz="1500" b="1" spc="-5" dirty="0">
                          <a:latin typeface="Courier"/>
                          <a:cs typeface="Courier"/>
                        </a:rPr>
                        <a:t>10</a:t>
                      </a:r>
                      <a:r>
                        <a:rPr sz="1500" b="1" spc="-35" dirty="0"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dna_sm:chromosome</a:t>
                      </a:r>
                      <a:r>
                        <a:rPr sz="1500" spc="-3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chromosome:GRCm38:10:1:130694993:1</a:t>
                      </a:r>
                      <a:r>
                        <a:rPr sz="1500" spc="-30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REF</a:t>
                      </a:r>
                      <a:endParaRPr sz="1500">
                        <a:latin typeface="Courier"/>
                        <a:cs typeface="Courier"/>
                      </a:endParaRPr>
                    </a:p>
                    <a:p>
                      <a:pPr marL="90805">
                        <a:lnSpc>
                          <a:spcPts val="170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CCGAATGGCAGAGAAACACCTGAATAAAATGTTCAACATCCTTAATCATCAGGGAAATGC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430"/>
                        </a:lnSpc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ID</a:t>
                      </a:r>
                      <a:r>
                        <a:rPr sz="1500" b="1" spc="-70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b="1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2</a:t>
                      </a:r>
                      <a:endParaRPr sz="1500">
                        <a:latin typeface="Courier"/>
                        <a:cs typeface="Courier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Sequence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  <a:p>
                      <a:pPr marL="25400" algn="ctr">
                        <a:lnSpc>
                          <a:spcPct val="100000"/>
                        </a:lnSpc>
                      </a:pPr>
                      <a:r>
                        <a:rPr sz="1500" b="1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2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635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660">
                <a:tc>
                  <a:txBody>
                    <a:bodyPr/>
                    <a:lstStyle/>
                    <a:p>
                      <a:pPr marL="90805">
                        <a:lnSpc>
                          <a:spcPts val="1460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AAATCAAAACAACACTGAGATTCCACTTCACTCCAGTTAGAATGGCTAAGATCAAAAACT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3835">
                <a:tc>
                  <a:txBody>
                    <a:bodyPr/>
                    <a:lstStyle/>
                    <a:p>
                      <a:pPr marL="90805">
                        <a:lnSpc>
                          <a:spcPts val="148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CAGGTGACAACAGATGTTGGCGAGGATGTGGAGAAAGGGGAACACTCCTCCATTGTTGGT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904">
                <a:tc>
                  <a:txBody>
                    <a:bodyPr/>
                    <a:lstStyle/>
                    <a:p>
                      <a:pPr marL="90805">
                        <a:lnSpc>
                          <a:spcPts val="148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...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686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&gt;</a:t>
                      </a:r>
                      <a:r>
                        <a:rPr sz="1500" b="1" spc="-5" dirty="0">
                          <a:latin typeface="Courier"/>
                          <a:cs typeface="Courier"/>
                        </a:rPr>
                        <a:t>11</a:t>
                      </a:r>
                      <a:r>
                        <a:rPr sz="1500" b="1" spc="-30" dirty="0"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dna_sm:chromosome</a:t>
                      </a:r>
                      <a:r>
                        <a:rPr sz="1500" spc="-30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chromosome:GRCm38:11:1:122082543:1</a:t>
                      </a:r>
                      <a:r>
                        <a:rPr sz="1500" spc="-30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spc="-5" dirty="0">
                          <a:solidFill>
                            <a:srgbClr val="A6A6A6"/>
                          </a:solidFill>
                          <a:latin typeface="Courier"/>
                          <a:cs typeface="Courier"/>
                        </a:rPr>
                        <a:t>REF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33020" marB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ID</a:t>
                      </a:r>
                      <a:r>
                        <a:rPr sz="1500" b="1" spc="-70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 </a:t>
                      </a:r>
                      <a:r>
                        <a:rPr sz="1500" b="1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3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1143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1454">
                <a:tc>
                  <a:txBody>
                    <a:bodyPr/>
                    <a:lstStyle/>
                    <a:p>
                      <a:pPr marL="90805">
                        <a:lnSpc>
                          <a:spcPts val="148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ACATTTTTCACGTTTTTCACTGTTTCTCGCCATATTCCAAGTCTTACAGTGTGTGTTTCT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805">
                        <a:lnSpc>
                          <a:spcPts val="1510"/>
                        </a:lnSpc>
                      </a:pPr>
                      <a:r>
                        <a:rPr sz="1500" b="1" spc="-5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Sequence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5400" algn="ctr">
                        <a:lnSpc>
                          <a:spcPts val="1510"/>
                        </a:lnSpc>
                      </a:pPr>
                      <a:r>
                        <a:rPr sz="1500" b="1" dirty="0">
                          <a:solidFill>
                            <a:srgbClr val="C00000"/>
                          </a:solidFill>
                          <a:latin typeface="Courier"/>
                          <a:cs typeface="Courier"/>
                        </a:rPr>
                        <a:t>3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7010">
                <a:tc>
                  <a:txBody>
                    <a:bodyPr/>
                    <a:lstStyle/>
                    <a:p>
                      <a:pPr marL="90805">
                        <a:lnSpc>
                          <a:spcPts val="1520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TATTTTGTAGGTTTTTTCAGTGTTTGTGGCCATATTCTAGGTCTTAACAGGGGAGTTTTT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2565">
                <a:tc>
                  <a:txBody>
                    <a:bodyPr/>
                    <a:lstStyle/>
                    <a:p>
                      <a:pPr marL="90805">
                        <a:lnSpc>
                          <a:spcPts val="147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AATTTTACTCACTGGTCAGTTTTCTTGCCATAATCCTGGTCCTACCATAGGTGTGTCTCA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405">
                <a:tc>
                  <a:txBody>
                    <a:bodyPr/>
                    <a:lstStyle/>
                    <a:p>
                      <a:pPr marL="90805">
                        <a:lnSpc>
                          <a:spcPts val="1485"/>
                        </a:lnSpc>
                      </a:pPr>
                      <a:r>
                        <a:rPr sz="1500" spc="-5" dirty="0">
                          <a:latin typeface="Courier"/>
                          <a:cs typeface="Courier"/>
                        </a:rPr>
                        <a:t>...</a:t>
                      </a:r>
                      <a:endParaRPr sz="1500">
                        <a:latin typeface="Courier"/>
                        <a:cs typeface="Courier"/>
                      </a:endParaRPr>
                    </a:p>
                  </a:txBody>
                  <a:tcPr marL="0" marR="0" marT="0" marB="0"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7296953" y="1686559"/>
            <a:ext cx="173990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solidFill>
                  <a:srgbClr val="C00000"/>
                </a:solidFill>
                <a:latin typeface="Courier"/>
                <a:cs typeface="Courier"/>
              </a:rPr>
              <a:t>ID</a:t>
            </a:r>
            <a:r>
              <a:rPr sz="1500" b="1" spc="-55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sz="1500" b="1" dirty="0">
                <a:solidFill>
                  <a:srgbClr val="C00000"/>
                </a:solidFill>
                <a:latin typeface="Courier"/>
                <a:cs typeface="Courier"/>
              </a:rPr>
              <a:t>&amp;</a:t>
            </a:r>
            <a:r>
              <a:rPr sz="1500" b="1" spc="-45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sz="1500" b="1" spc="-5" dirty="0">
                <a:solidFill>
                  <a:srgbClr val="C00000"/>
                </a:solidFill>
                <a:latin typeface="Courier"/>
                <a:cs typeface="Courier"/>
              </a:rPr>
              <a:t>Misc.Infos </a:t>
            </a:r>
            <a:r>
              <a:rPr sz="1500" b="1" spc="-885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sz="1500" b="1" spc="-5" dirty="0">
                <a:solidFill>
                  <a:srgbClr val="C00000"/>
                </a:solidFill>
                <a:latin typeface="Courier"/>
                <a:cs typeface="Courier"/>
              </a:rPr>
              <a:t>Sequence</a:t>
            </a:r>
            <a:endParaRPr sz="1500">
              <a:latin typeface="Courier"/>
              <a:cs typeface="Courier"/>
            </a:endParaRPr>
          </a:p>
          <a:p>
            <a:pPr marL="12700">
              <a:lnSpc>
                <a:spcPct val="100000"/>
              </a:lnSpc>
            </a:pPr>
            <a:r>
              <a:rPr sz="1500" b="1" spc="-5" dirty="0">
                <a:solidFill>
                  <a:srgbClr val="C00000"/>
                </a:solidFill>
                <a:latin typeface="Courier"/>
                <a:cs typeface="Courier"/>
              </a:rPr>
              <a:t>(ctd.)</a:t>
            </a:r>
            <a:endParaRPr sz="150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14871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2348" y="148877"/>
            <a:ext cx="756920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GTF</a:t>
            </a:r>
            <a:r>
              <a:rPr spc="-10" dirty="0"/>
              <a:t> </a:t>
            </a:r>
            <a:r>
              <a:rPr spc="-30" dirty="0"/>
              <a:t>files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707390" y="4496308"/>
            <a:ext cx="7634605" cy="526426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745"/>
              </a:spcBef>
              <a:buFont typeface="Arial"/>
              <a:buChar char="•"/>
              <a:tabLst>
                <a:tab pos="241300" algn="l"/>
              </a:tabLst>
            </a:pPr>
            <a:r>
              <a:rPr sz="2800" spc="-40" dirty="0">
                <a:latin typeface="Calibri"/>
                <a:cs typeface="Calibri"/>
              </a:rPr>
              <a:t>Tab-delimited</a:t>
            </a:r>
            <a:r>
              <a:rPr sz="2800" spc="-35" dirty="0">
                <a:latin typeface="Calibri"/>
                <a:cs typeface="Calibri"/>
              </a:rPr>
              <a:t> text</a:t>
            </a:r>
            <a:r>
              <a:rPr sz="2800" spc="-2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files</a:t>
            </a:r>
            <a:endParaRPr sz="2800" dirty="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87845" y="1711287"/>
          <a:ext cx="8891903" cy="23698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2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46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035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27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8859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44399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58115">
                <a:tc>
                  <a:txBody>
                    <a:bodyPr/>
                    <a:lstStyle/>
                    <a:p>
                      <a:pPr marL="31750">
                        <a:lnSpc>
                          <a:spcPts val="1050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050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050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050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4430189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050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4450423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050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050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50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050"/>
                        </a:lnSpc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gene_name</a:t>
                      </a:r>
                      <a:r>
                        <a:rPr sz="1100" spc="-20" dirty="0">
                          <a:latin typeface="Courier"/>
                          <a:cs typeface="Courier"/>
                        </a:rPr>
                        <a:t> </a:t>
                      </a:r>
                      <a:r>
                        <a:rPr sz="1100" spc="10" dirty="0">
                          <a:latin typeface="Courier"/>
                          <a:cs typeface="Courier"/>
                        </a:rPr>
                        <a:t>"TMEM1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4430189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9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4450423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exon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4430189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4430804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CDS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4430503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20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4430804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0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start_codon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4430503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4430505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0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exon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4439303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9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4439440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CDS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4439303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4439440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exon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4443852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20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4443930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CDS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4443852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4443930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exon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4445846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9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4450423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9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9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CDS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4445846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090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4446022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0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2085">
                <a:tc>
                  <a:txBody>
                    <a:bodyPr/>
                    <a:lstStyle/>
                    <a:p>
                      <a:pPr marL="3175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stop_codon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4446023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20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4446025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20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0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20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0180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five_prime_utr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4430189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4430502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8115">
                <a:tc>
                  <a:txBody>
                    <a:bodyPr/>
                    <a:lstStyle/>
                    <a:p>
                      <a:pPr marL="3175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1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ensembl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three_prime_utr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4446026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5725">
                        <a:lnSpc>
                          <a:spcPts val="1145"/>
                        </a:lnSpc>
                        <a:tabLst>
                          <a:tab pos="856615" algn="l"/>
                          <a:tab pos="1113790" algn="l"/>
                        </a:tabLst>
                      </a:pPr>
                      <a:r>
                        <a:rPr sz="1100" spc="5" dirty="0">
                          <a:latin typeface="Courier"/>
                          <a:cs typeface="Courier"/>
                        </a:rPr>
                        <a:t>4450423	</a:t>
                      </a:r>
                      <a:r>
                        <a:rPr sz="1100" dirty="0">
                          <a:latin typeface="Courier"/>
                          <a:cs typeface="Courier"/>
                        </a:rPr>
                        <a:t>.	+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86360">
                        <a:lnSpc>
                          <a:spcPts val="1145"/>
                        </a:lnSpc>
                      </a:pPr>
                      <a:r>
                        <a:rPr sz="1100" dirty="0">
                          <a:latin typeface="Courier"/>
                          <a:cs typeface="Courier"/>
                        </a:rPr>
                        <a:t>.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gene_id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"ENSACAG00000011126";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145"/>
                        </a:lnSpc>
                      </a:pPr>
                      <a:r>
                        <a:rPr sz="1100" spc="10" dirty="0">
                          <a:latin typeface="Courier"/>
                          <a:cs typeface="Courier"/>
                        </a:rPr>
                        <a:t>transcript_id</a:t>
                      </a:r>
                      <a:endParaRPr sz="1100">
                        <a:latin typeface="Courier"/>
                        <a:cs typeface="Courier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82641" y="1204947"/>
            <a:ext cx="641350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spc="5" dirty="0">
                <a:solidFill>
                  <a:srgbClr val="C00000"/>
                </a:solidFill>
                <a:latin typeface="Calibri"/>
                <a:cs typeface="Calibri"/>
              </a:rPr>
              <a:t>Chrom</a:t>
            </a:r>
            <a:endParaRPr sz="175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91558" y="1519514"/>
            <a:ext cx="141605" cy="122555"/>
          </a:xfrm>
          <a:custGeom>
            <a:avLst/>
            <a:gdLst/>
            <a:ahLst/>
            <a:cxnLst/>
            <a:rect l="l" t="t" r="r" b="b"/>
            <a:pathLst>
              <a:path w="141604" h="122555">
                <a:moveTo>
                  <a:pt x="141487" y="0"/>
                </a:moveTo>
                <a:lnTo>
                  <a:pt x="0" y="0"/>
                </a:lnTo>
                <a:lnTo>
                  <a:pt x="70743" y="121972"/>
                </a:lnTo>
                <a:lnTo>
                  <a:pt x="141487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9723" y="1535530"/>
            <a:ext cx="141605" cy="122555"/>
          </a:xfrm>
          <a:custGeom>
            <a:avLst/>
            <a:gdLst/>
            <a:ahLst/>
            <a:cxnLst/>
            <a:rect l="l" t="t" r="r" b="b"/>
            <a:pathLst>
              <a:path w="141605" h="122555">
                <a:moveTo>
                  <a:pt x="141486" y="0"/>
                </a:moveTo>
                <a:lnTo>
                  <a:pt x="0" y="0"/>
                </a:lnTo>
                <a:lnTo>
                  <a:pt x="70744" y="121972"/>
                </a:lnTo>
                <a:lnTo>
                  <a:pt x="141486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024512" y="1519514"/>
            <a:ext cx="141605" cy="122555"/>
          </a:xfrm>
          <a:custGeom>
            <a:avLst/>
            <a:gdLst/>
            <a:ahLst/>
            <a:cxnLst/>
            <a:rect l="l" t="t" r="r" b="b"/>
            <a:pathLst>
              <a:path w="141605" h="122555">
                <a:moveTo>
                  <a:pt x="141486" y="0"/>
                </a:moveTo>
                <a:lnTo>
                  <a:pt x="0" y="0"/>
                </a:lnTo>
                <a:lnTo>
                  <a:pt x="70744" y="121972"/>
                </a:lnTo>
                <a:lnTo>
                  <a:pt x="141486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805500" y="1519514"/>
            <a:ext cx="141605" cy="122555"/>
          </a:xfrm>
          <a:custGeom>
            <a:avLst/>
            <a:gdLst/>
            <a:ahLst/>
            <a:cxnLst/>
            <a:rect l="l" t="t" r="r" b="b"/>
            <a:pathLst>
              <a:path w="141604" h="122555">
                <a:moveTo>
                  <a:pt x="141488" y="0"/>
                </a:moveTo>
                <a:lnTo>
                  <a:pt x="0" y="0"/>
                </a:lnTo>
                <a:lnTo>
                  <a:pt x="70744" y="121972"/>
                </a:lnTo>
                <a:lnTo>
                  <a:pt x="141488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572000" y="1517752"/>
            <a:ext cx="141605" cy="122555"/>
          </a:xfrm>
          <a:custGeom>
            <a:avLst/>
            <a:gdLst/>
            <a:ahLst/>
            <a:cxnLst/>
            <a:rect l="l" t="t" r="r" b="b"/>
            <a:pathLst>
              <a:path w="141604" h="122555">
                <a:moveTo>
                  <a:pt x="141486" y="0"/>
                </a:moveTo>
                <a:lnTo>
                  <a:pt x="0" y="0"/>
                </a:lnTo>
                <a:lnTo>
                  <a:pt x="70744" y="121972"/>
                </a:lnTo>
                <a:lnTo>
                  <a:pt x="141486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1" name="object 11"/>
          <p:cNvGrpSpPr/>
          <p:nvPr/>
        </p:nvGrpSpPr>
        <p:grpSpPr>
          <a:xfrm>
            <a:off x="5406627" y="1517752"/>
            <a:ext cx="2485390" cy="122555"/>
            <a:chOff x="5406627" y="1517752"/>
            <a:chExt cx="2485390" cy="122555"/>
          </a:xfrm>
        </p:grpSpPr>
        <p:sp>
          <p:nvSpPr>
            <p:cNvPr id="12" name="object 12"/>
            <p:cNvSpPr/>
            <p:nvPr/>
          </p:nvSpPr>
          <p:spPr>
            <a:xfrm>
              <a:off x="5406627" y="1517752"/>
              <a:ext cx="141605" cy="122555"/>
            </a:xfrm>
            <a:custGeom>
              <a:avLst/>
              <a:gdLst/>
              <a:ahLst/>
              <a:cxnLst/>
              <a:rect l="l" t="t" r="r" b="b"/>
              <a:pathLst>
                <a:path w="141604" h="122555">
                  <a:moveTo>
                    <a:pt x="141486" y="0"/>
                  </a:moveTo>
                  <a:lnTo>
                    <a:pt x="0" y="0"/>
                  </a:lnTo>
                  <a:lnTo>
                    <a:pt x="70744" y="121972"/>
                  </a:lnTo>
                  <a:lnTo>
                    <a:pt x="141486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5492739" y="1550742"/>
              <a:ext cx="2399030" cy="50800"/>
            </a:xfrm>
            <a:custGeom>
              <a:avLst/>
              <a:gdLst/>
              <a:ahLst/>
              <a:cxnLst/>
              <a:rect l="l" t="t" r="r" b="b"/>
              <a:pathLst>
                <a:path w="2399029" h="50800">
                  <a:moveTo>
                    <a:pt x="38100" y="19048"/>
                  </a:moveTo>
                  <a:lnTo>
                    <a:pt x="0" y="19048"/>
                  </a:lnTo>
                  <a:lnTo>
                    <a:pt x="0" y="31748"/>
                  </a:lnTo>
                  <a:lnTo>
                    <a:pt x="38100" y="31748"/>
                  </a:lnTo>
                  <a:lnTo>
                    <a:pt x="38100" y="19048"/>
                  </a:lnTo>
                  <a:close/>
                </a:path>
                <a:path w="2399029" h="50800">
                  <a:moveTo>
                    <a:pt x="88900" y="19048"/>
                  </a:moveTo>
                  <a:lnTo>
                    <a:pt x="50800" y="19048"/>
                  </a:lnTo>
                  <a:lnTo>
                    <a:pt x="50800" y="31748"/>
                  </a:lnTo>
                  <a:lnTo>
                    <a:pt x="88900" y="31748"/>
                  </a:lnTo>
                  <a:lnTo>
                    <a:pt x="88900" y="19048"/>
                  </a:lnTo>
                  <a:close/>
                </a:path>
                <a:path w="2399029" h="50800">
                  <a:moveTo>
                    <a:pt x="139700" y="19048"/>
                  </a:moveTo>
                  <a:lnTo>
                    <a:pt x="101600" y="19048"/>
                  </a:lnTo>
                  <a:lnTo>
                    <a:pt x="101600" y="31748"/>
                  </a:lnTo>
                  <a:lnTo>
                    <a:pt x="139700" y="31748"/>
                  </a:lnTo>
                  <a:lnTo>
                    <a:pt x="139700" y="19048"/>
                  </a:lnTo>
                  <a:close/>
                </a:path>
                <a:path w="2399029" h="50800">
                  <a:moveTo>
                    <a:pt x="190500" y="19048"/>
                  </a:moveTo>
                  <a:lnTo>
                    <a:pt x="152400" y="19048"/>
                  </a:lnTo>
                  <a:lnTo>
                    <a:pt x="152400" y="31748"/>
                  </a:lnTo>
                  <a:lnTo>
                    <a:pt x="190500" y="31748"/>
                  </a:lnTo>
                  <a:lnTo>
                    <a:pt x="190500" y="19048"/>
                  </a:lnTo>
                  <a:close/>
                </a:path>
                <a:path w="2399029" h="50800">
                  <a:moveTo>
                    <a:pt x="241300" y="19048"/>
                  </a:moveTo>
                  <a:lnTo>
                    <a:pt x="203200" y="19048"/>
                  </a:lnTo>
                  <a:lnTo>
                    <a:pt x="203200" y="31748"/>
                  </a:lnTo>
                  <a:lnTo>
                    <a:pt x="241300" y="31748"/>
                  </a:lnTo>
                  <a:lnTo>
                    <a:pt x="241300" y="19048"/>
                  </a:lnTo>
                  <a:close/>
                </a:path>
                <a:path w="2399029" h="50800">
                  <a:moveTo>
                    <a:pt x="292100" y="19048"/>
                  </a:moveTo>
                  <a:lnTo>
                    <a:pt x="254000" y="19048"/>
                  </a:lnTo>
                  <a:lnTo>
                    <a:pt x="254000" y="31748"/>
                  </a:lnTo>
                  <a:lnTo>
                    <a:pt x="292100" y="31748"/>
                  </a:lnTo>
                  <a:lnTo>
                    <a:pt x="292100" y="19048"/>
                  </a:lnTo>
                  <a:close/>
                </a:path>
                <a:path w="2399029" h="50800">
                  <a:moveTo>
                    <a:pt x="342900" y="19048"/>
                  </a:moveTo>
                  <a:lnTo>
                    <a:pt x="304800" y="19048"/>
                  </a:lnTo>
                  <a:lnTo>
                    <a:pt x="304800" y="31748"/>
                  </a:lnTo>
                  <a:lnTo>
                    <a:pt x="342900" y="31748"/>
                  </a:lnTo>
                  <a:lnTo>
                    <a:pt x="342900" y="19048"/>
                  </a:lnTo>
                  <a:close/>
                </a:path>
                <a:path w="2399029" h="50800">
                  <a:moveTo>
                    <a:pt x="393700" y="19048"/>
                  </a:moveTo>
                  <a:lnTo>
                    <a:pt x="355600" y="19048"/>
                  </a:lnTo>
                  <a:lnTo>
                    <a:pt x="355600" y="31748"/>
                  </a:lnTo>
                  <a:lnTo>
                    <a:pt x="393700" y="31748"/>
                  </a:lnTo>
                  <a:lnTo>
                    <a:pt x="393700" y="19048"/>
                  </a:lnTo>
                  <a:close/>
                </a:path>
                <a:path w="2399029" h="50800">
                  <a:moveTo>
                    <a:pt x="444500" y="19048"/>
                  </a:moveTo>
                  <a:lnTo>
                    <a:pt x="406400" y="19048"/>
                  </a:lnTo>
                  <a:lnTo>
                    <a:pt x="406400" y="31748"/>
                  </a:lnTo>
                  <a:lnTo>
                    <a:pt x="444500" y="31748"/>
                  </a:lnTo>
                  <a:lnTo>
                    <a:pt x="444500" y="19048"/>
                  </a:lnTo>
                  <a:close/>
                </a:path>
                <a:path w="2399029" h="50800">
                  <a:moveTo>
                    <a:pt x="495300" y="19048"/>
                  </a:moveTo>
                  <a:lnTo>
                    <a:pt x="457200" y="19048"/>
                  </a:lnTo>
                  <a:lnTo>
                    <a:pt x="457200" y="31748"/>
                  </a:lnTo>
                  <a:lnTo>
                    <a:pt x="495300" y="31748"/>
                  </a:lnTo>
                  <a:lnTo>
                    <a:pt x="495300" y="19048"/>
                  </a:lnTo>
                  <a:close/>
                </a:path>
                <a:path w="2399029" h="50800">
                  <a:moveTo>
                    <a:pt x="546100" y="19048"/>
                  </a:moveTo>
                  <a:lnTo>
                    <a:pt x="508000" y="19048"/>
                  </a:lnTo>
                  <a:lnTo>
                    <a:pt x="508000" y="31748"/>
                  </a:lnTo>
                  <a:lnTo>
                    <a:pt x="546100" y="31748"/>
                  </a:lnTo>
                  <a:lnTo>
                    <a:pt x="546100" y="19048"/>
                  </a:lnTo>
                  <a:close/>
                </a:path>
                <a:path w="2399029" h="50800">
                  <a:moveTo>
                    <a:pt x="596900" y="19048"/>
                  </a:moveTo>
                  <a:lnTo>
                    <a:pt x="558800" y="19048"/>
                  </a:lnTo>
                  <a:lnTo>
                    <a:pt x="558800" y="31748"/>
                  </a:lnTo>
                  <a:lnTo>
                    <a:pt x="596900" y="31748"/>
                  </a:lnTo>
                  <a:lnTo>
                    <a:pt x="596900" y="19048"/>
                  </a:lnTo>
                  <a:close/>
                </a:path>
                <a:path w="2399029" h="50800">
                  <a:moveTo>
                    <a:pt x="647700" y="19048"/>
                  </a:moveTo>
                  <a:lnTo>
                    <a:pt x="609600" y="19048"/>
                  </a:lnTo>
                  <a:lnTo>
                    <a:pt x="609600" y="31748"/>
                  </a:lnTo>
                  <a:lnTo>
                    <a:pt x="647700" y="31748"/>
                  </a:lnTo>
                  <a:lnTo>
                    <a:pt x="647700" y="19048"/>
                  </a:lnTo>
                  <a:close/>
                </a:path>
                <a:path w="2399029" h="50800">
                  <a:moveTo>
                    <a:pt x="698500" y="19048"/>
                  </a:moveTo>
                  <a:lnTo>
                    <a:pt x="660400" y="19048"/>
                  </a:lnTo>
                  <a:lnTo>
                    <a:pt x="660400" y="31748"/>
                  </a:lnTo>
                  <a:lnTo>
                    <a:pt x="698500" y="31748"/>
                  </a:lnTo>
                  <a:lnTo>
                    <a:pt x="698500" y="19048"/>
                  </a:lnTo>
                  <a:close/>
                </a:path>
                <a:path w="2399029" h="50800">
                  <a:moveTo>
                    <a:pt x="749300" y="19048"/>
                  </a:moveTo>
                  <a:lnTo>
                    <a:pt x="711200" y="19048"/>
                  </a:lnTo>
                  <a:lnTo>
                    <a:pt x="711200" y="31748"/>
                  </a:lnTo>
                  <a:lnTo>
                    <a:pt x="749300" y="31748"/>
                  </a:lnTo>
                  <a:lnTo>
                    <a:pt x="749300" y="19048"/>
                  </a:lnTo>
                  <a:close/>
                </a:path>
                <a:path w="2399029" h="50800">
                  <a:moveTo>
                    <a:pt x="800100" y="19048"/>
                  </a:moveTo>
                  <a:lnTo>
                    <a:pt x="762000" y="19048"/>
                  </a:lnTo>
                  <a:lnTo>
                    <a:pt x="762000" y="31748"/>
                  </a:lnTo>
                  <a:lnTo>
                    <a:pt x="800100" y="31748"/>
                  </a:lnTo>
                  <a:lnTo>
                    <a:pt x="800100" y="19048"/>
                  </a:lnTo>
                  <a:close/>
                </a:path>
                <a:path w="2399029" h="50800">
                  <a:moveTo>
                    <a:pt x="850900" y="19048"/>
                  </a:moveTo>
                  <a:lnTo>
                    <a:pt x="812800" y="19048"/>
                  </a:lnTo>
                  <a:lnTo>
                    <a:pt x="812800" y="31748"/>
                  </a:lnTo>
                  <a:lnTo>
                    <a:pt x="850900" y="31748"/>
                  </a:lnTo>
                  <a:lnTo>
                    <a:pt x="850900" y="19048"/>
                  </a:lnTo>
                  <a:close/>
                </a:path>
                <a:path w="2399029" h="50800">
                  <a:moveTo>
                    <a:pt x="901700" y="19048"/>
                  </a:moveTo>
                  <a:lnTo>
                    <a:pt x="863600" y="19048"/>
                  </a:lnTo>
                  <a:lnTo>
                    <a:pt x="863600" y="31748"/>
                  </a:lnTo>
                  <a:lnTo>
                    <a:pt x="901700" y="31748"/>
                  </a:lnTo>
                  <a:lnTo>
                    <a:pt x="901700" y="19048"/>
                  </a:lnTo>
                  <a:close/>
                </a:path>
                <a:path w="2399029" h="50800">
                  <a:moveTo>
                    <a:pt x="952500" y="19048"/>
                  </a:moveTo>
                  <a:lnTo>
                    <a:pt x="914400" y="19048"/>
                  </a:lnTo>
                  <a:lnTo>
                    <a:pt x="914400" y="31748"/>
                  </a:lnTo>
                  <a:lnTo>
                    <a:pt x="952500" y="31748"/>
                  </a:lnTo>
                  <a:lnTo>
                    <a:pt x="952500" y="19048"/>
                  </a:lnTo>
                  <a:close/>
                </a:path>
                <a:path w="2399029" h="50800">
                  <a:moveTo>
                    <a:pt x="1003300" y="19048"/>
                  </a:moveTo>
                  <a:lnTo>
                    <a:pt x="965200" y="19048"/>
                  </a:lnTo>
                  <a:lnTo>
                    <a:pt x="965200" y="31748"/>
                  </a:lnTo>
                  <a:lnTo>
                    <a:pt x="1003300" y="31748"/>
                  </a:lnTo>
                  <a:lnTo>
                    <a:pt x="1003300" y="19048"/>
                  </a:lnTo>
                  <a:close/>
                </a:path>
                <a:path w="2399029" h="50800">
                  <a:moveTo>
                    <a:pt x="1054100" y="19048"/>
                  </a:moveTo>
                  <a:lnTo>
                    <a:pt x="1016000" y="19048"/>
                  </a:lnTo>
                  <a:lnTo>
                    <a:pt x="1016000" y="31748"/>
                  </a:lnTo>
                  <a:lnTo>
                    <a:pt x="1054100" y="31748"/>
                  </a:lnTo>
                  <a:lnTo>
                    <a:pt x="1054100" y="19048"/>
                  </a:lnTo>
                  <a:close/>
                </a:path>
                <a:path w="2399029" h="50800">
                  <a:moveTo>
                    <a:pt x="1104900" y="19048"/>
                  </a:moveTo>
                  <a:lnTo>
                    <a:pt x="1066800" y="19048"/>
                  </a:lnTo>
                  <a:lnTo>
                    <a:pt x="1066800" y="31748"/>
                  </a:lnTo>
                  <a:lnTo>
                    <a:pt x="1104900" y="31748"/>
                  </a:lnTo>
                  <a:lnTo>
                    <a:pt x="1104900" y="19048"/>
                  </a:lnTo>
                  <a:close/>
                </a:path>
                <a:path w="2399029" h="50800">
                  <a:moveTo>
                    <a:pt x="1155700" y="19048"/>
                  </a:moveTo>
                  <a:lnTo>
                    <a:pt x="1117600" y="19048"/>
                  </a:lnTo>
                  <a:lnTo>
                    <a:pt x="1117600" y="31748"/>
                  </a:lnTo>
                  <a:lnTo>
                    <a:pt x="1155700" y="31748"/>
                  </a:lnTo>
                  <a:lnTo>
                    <a:pt x="1155700" y="19048"/>
                  </a:lnTo>
                  <a:close/>
                </a:path>
                <a:path w="2399029" h="50800">
                  <a:moveTo>
                    <a:pt x="1206500" y="19048"/>
                  </a:moveTo>
                  <a:lnTo>
                    <a:pt x="1168400" y="19048"/>
                  </a:lnTo>
                  <a:lnTo>
                    <a:pt x="1168400" y="31748"/>
                  </a:lnTo>
                  <a:lnTo>
                    <a:pt x="1206500" y="31748"/>
                  </a:lnTo>
                  <a:lnTo>
                    <a:pt x="1206500" y="19048"/>
                  </a:lnTo>
                  <a:close/>
                </a:path>
                <a:path w="2399029" h="50800">
                  <a:moveTo>
                    <a:pt x="1257300" y="19048"/>
                  </a:moveTo>
                  <a:lnTo>
                    <a:pt x="1219200" y="19048"/>
                  </a:lnTo>
                  <a:lnTo>
                    <a:pt x="1219200" y="31748"/>
                  </a:lnTo>
                  <a:lnTo>
                    <a:pt x="1257300" y="31748"/>
                  </a:lnTo>
                  <a:lnTo>
                    <a:pt x="1257300" y="19048"/>
                  </a:lnTo>
                  <a:close/>
                </a:path>
                <a:path w="2399029" h="50800">
                  <a:moveTo>
                    <a:pt x="1308100" y="19048"/>
                  </a:moveTo>
                  <a:lnTo>
                    <a:pt x="1270000" y="19048"/>
                  </a:lnTo>
                  <a:lnTo>
                    <a:pt x="1270000" y="31748"/>
                  </a:lnTo>
                  <a:lnTo>
                    <a:pt x="1308100" y="31748"/>
                  </a:lnTo>
                  <a:lnTo>
                    <a:pt x="1308100" y="19048"/>
                  </a:lnTo>
                  <a:close/>
                </a:path>
                <a:path w="2399029" h="50800">
                  <a:moveTo>
                    <a:pt x="1358900" y="19048"/>
                  </a:moveTo>
                  <a:lnTo>
                    <a:pt x="1320800" y="19048"/>
                  </a:lnTo>
                  <a:lnTo>
                    <a:pt x="1320800" y="31748"/>
                  </a:lnTo>
                  <a:lnTo>
                    <a:pt x="1358900" y="31748"/>
                  </a:lnTo>
                  <a:lnTo>
                    <a:pt x="1358900" y="19048"/>
                  </a:lnTo>
                  <a:close/>
                </a:path>
                <a:path w="2399029" h="50800">
                  <a:moveTo>
                    <a:pt x="1409700" y="19048"/>
                  </a:moveTo>
                  <a:lnTo>
                    <a:pt x="1371600" y="19048"/>
                  </a:lnTo>
                  <a:lnTo>
                    <a:pt x="1371600" y="31748"/>
                  </a:lnTo>
                  <a:lnTo>
                    <a:pt x="1409700" y="31748"/>
                  </a:lnTo>
                  <a:lnTo>
                    <a:pt x="1409700" y="19048"/>
                  </a:lnTo>
                  <a:close/>
                </a:path>
                <a:path w="2399029" h="50800">
                  <a:moveTo>
                    <a:pt x="1460500" y="19048"/>
                  </a:moveTo>
                  <a:lnTo>
                    <a:pt x="1422400" y="19048"/>
                  </a:lnTo>
                  <a:lnTo>
                    <a:pt x="1422400" y="31748"/>
                  </a:lnTo>
                  <a:lnTo>
                    <a:pt x="1460500" y="31748"/>
                  </a:lnTo>
                  <a:lnTo>
                    <a:pt x="1460500" y="19048"/>
                  </a:lnTo>
                  <a:close/>
                </a:path>
                <a:path w="2399029" h="50800">
                  <a:moveTo>
                    <a:pt x="1511300" y="19048"/>
                  </a:moveTo>
                  <a:lnTo>
                    <a:pt x="1473200" y="19048"/>
                  </a:lnTo>
                  <a:lnTo>
                    <a:pt x="1473200" y="31748"/>
                  </a:lnTo>
                  <a:lnTo>
                    <a:pt x="1511300" y="31748"/>
                  </a:lnTo>
                  <a:lnTo>
                    <a:pt x="1511300" y="19048"/>
                  </a:lnTo>
                  <a:close/>
                </a:path>
                <a:path w="2399029" h="50800">
                  <a:moveTo>
                    <a:pt x="1562100" y="19048"/>
                  </a:moveTo>
                  <a:lnTo>
                    <a:pt x="1524000" y="19048"/>
                  </a:lnTo>
                  <a:lnTo>
                    <a:pt x="1524000" y="31748"/>
                  </a:lnTo>
                  <a:lnTo>
                    <a:pt x="1562100" y="31748"/>
                  </a:lnTo>
                  <a:lnTo>
                    <a:pt x="1562100" y="19048"/>
                  </a:lnTo>
                  <a:close/>
                </a:path>
                <a:path w="2399029" h="50800">
                  <a:moveTo>
                    <a:pt x="1612900" y="19048"/>
                  </a:moveTo>
                  <a:lnTo>
                    <a:pt x="1574800" y="19048"/>
                  </a:lnTo>
                  <a:lnTo>
                    <a:pt x="1574800" y="31748"/>
                  </a:lnTo>
                  <a:lnTo>
                    <a:pt x="1612900" y="31748"/>
                  </a:lnTo>
                  <a:lnTo>
                    <a:pt x="1612900" y="19048"/>
                  </a:lnTo>
                  <a:close/>
                </a:path>
                <a:path w="2399029" h="50800">
                  <a:moveTo>
                    <a:pt x="1663700" y="19048"/>
                  </a:moveTo>
                  <a:lnTo>
                    <a:pt x="1625600" y="19048"/>
                  </a:lnTo>
                  <a:lnTo>
                    <a:pt x="1625600" y="31748"/>
                  </a:lnTo>
                  <a:lnTo>
                    <a:pt x="1663700" y="31748"/>
                  </a:lnTo>
                  <a:lnTo>
                    <a:pt x="1663700" y="19048"/>
                  </a:lnTo>
                  <a:close/>
                </a:path>
                <a:path w="2399029" h="50800">
                  <a:moveTo>
                    <a:pt x="1714500" y="19048"/>
                  </a:moveTo>
                  <a:lnTo>
                    <a:pt x="1676400" y="19048"/>
                  </a:lnTo>
                  <a:lnTo>
                    <a:pt x="1676400" y="31748"/>
                  </a:lnTo>
                  <a:lnTo>
                    <a:pt x="1714500" y="31748"/>
                  </a:lnTo>
                  <a:lnTo>
                    <a:pt x="1714500" y="19048"/>
                  </a:lnTo>
                  <a:close/>
                </a:path>
                <a:path w="2399029" h="50800">
                  <a:moveTo>
                    <a:pt x="1765300" y="19048"/>
                  </a:moveTo>
                  <a:lnTo>
                    <a:pt x="1727200" y="19048"/>
                  </a:lnTo>
                  <a:lnTo>
                    <a:pt x="1727200" y="31748"/>
                  </a:lnTo>
                  <a:lnTo>
                    <a:pt x="1765300" y="31748"/>
                  </a:lnTo>
                  <a:lnTo>
                    <a:pt x="1765300" y="19048"/>
                  </a:lnTo>
                  <a:close/>
                </a:path>
                <a:path w="2399029" h="50800">
                  <a:moveTo>
                    <a:pt x="1816100" y="19048"/>
                  </a:moveTo>
                  <a:lnTo>
                    <a:pt x="1778000" y="19048"/>
                  </a:lnTo>
                  <a:lnTo>
                    <a:pt x="1778000" y="31748"/>
                  </a:lnTo>
                  <a:lnTo>
                    <a:pt x="1816100" y="31748"/>
                  </a:lnTo>
                  <a:lnTo>
                    <a:pt x="1816100" y="19048"/>
                  </a:lnTo>
                  <a:close/>
                </a:path>
                <a:path w="2399029" h="50800">
                  <a:moveTo>
                    <a:pt x="1866900" y="19048"/>
                  </a:moveTo>
                  <a:lnTo>
                    <a:pt x="1828800" y="19048"/>
                  </a:lnTo>
                  <a:lnTo>
                    <a:pt x="1828800" y="31748"/>
                  </a:lnTo>
                  <a:lnTo>
                    <a:pt x="1866900" y="31748"/>
                  </a:lnTo>
                  <a:lnTo>
                    <a:pt x="1866900" y="19048"/>
                  </a:lnTo>
                  <a:close/>
                </a:path>
                <a:path w="2399029" h="50800">
                  <a:moveTo>
                    <a:pt x="1879600" y="19048"/>
                  </a:moveTo>
                  <a:lnTo>
                    <a:pt x="1879600" y="31748"/>
                  </a:lnTo>
                  <a:lnTo>
                    <a:pt x="1917700" y="31750"/>
                  </a:lnTo>
                  <a:lnTo>
                    <a:pt x="1917700" y="19050"/>
                  </a:lnTo>
                  <a:lnTo>
                    <a:pt x="1879600" y="19048"/>
                  </a:lnTo>
                  <a:close/>
                </a:path>
                <a:path w="2399029" h="50800">
                  <a:moveTo>
                    <a:pt x="1968500" y="19050"/>
                  </a:moveTo>
                  <a:lnTo>
                    <a:pt x="1930400" y="19050"/>
                  </a:lnTo>
                  <a:lnTo>
                    <a:pt x="1930400" y="31750"/>
                  </a:lnTo>
                  <a:lnTo>
                    <a:pt x="1968500" y="31750"/>
                  </a:lnTo>
                  <a:lnTo>
                    <a:pt x="1968500" y="19050"/>
                  </a:lnTo>
                  <a:close/>
                </a:path>
                <a:path w="2399029" h="50800">
                  <a:moveTo>
                    <a:pt x="2019300" y="19050"/>
                  </a:moveTo>
                  <a:lnTo>
                    <a:pt x="1981200" y="19050"/>
                  </a:lnTo>
                  <a:lnTo>
                    <a:pt x="1981200" y="31750"/>
                  </a:lnTo>
                  <a:lnTo>
                    <a:pt x="2019300" y="31750"/>
                  </a:lnTo>
                  <a:lnTo>
                    <a:pt x="2019300" y="19050"/>
                  </a:lnTo>
                  <a:close/>
                </a:path>
                <a:path w="2399029" h="50800">
                  <a:moveTo>
                    <a:pt x="2070100" y="19050"/>
                  </a:moveTo>
                  <a:lnTo>
                    <a:pt x="2032000" y="19050"/>
                  </a:lnTo>
                  <a:lnTo>
                    <a:pt x="2032000" y="31750"/>
                  </a:lnTo>
                  <a:lnTo>
                    <a:pt x="2070100" y="31750"/>
                  </a:lnTo>
                  <a:lnTo>
                    <a:pt x="2070100" y="19050"/>
                  </a:lnTo>
                  <a:close/>
                </a:path>
                <a:path w="2399029" h="50800">
                  <a:moveTo>
                    <a:pt x="2120900" y="19050"/>
                  </a:moveTo>
                  <a:lnTo>
                    <a:pt x="2082800" y="19050"/>
                  </a:lnTo>
                  <a:lnTo>
                    <a:pt x="2082800" y="31750"/>
                  </a:lnTo>
                  <a:lnTo>
                    <a:pt x="2120900" y="31750"/>
                  </a:lnTo>
                  <a:lnTo>
                    <a:pt x="2120900" y="19050"/>
                  </a:lnTo>
                  <a:close/>
                </a:path>
                <a:path w="2399029" h="50800">
                  <a:moveTo>
                    <a:pt x="2171700" y="19050"/>
                  </a:moveTo>
                  <a:lnTo>
                    <a:pt x="2133600" y="19050"/>
                  </a:lnTo>
                  <a:lnTo>
                    <a:pt x="2133600" y="31750"/>
                  </a:lnTo>
                  <a:lnTo>
                    <a:pt x="2171700" y="31750"/>
                  </a:lnTo>
                  <a:lnTo>
                    <a:pt x="2171700" y="19050"/>
                  </a:lnTo>
                  <a:close/>
                </a:path>
                <a:path w="2399029" h="50800">
                  <a:moveTo>
                    <a:pt x="2222500" y="19050"/>
                  </a:moveTo>
                  <a:lnTo>
                    <a:pt x="2184400" y="19050"/>
                  </a:lnTo>
                  <a:lnTo>
                    <a:pt x="2184400" y="31750"/>
                  </a:lnTo>
                  <a:lnTo>
                    <a:pt x="2222500" y="31750"/>
                  </a:lnTo>
                  <a:lnTo>
                    <a:pt x="2222500" y="19050"/>
                  </a:lnTo>
                  <a:close/>
                </a:path>
                <a:path w="2399029" h="50800">
                  <a:moveTo>
                    <a:pt x="2273300" y="19050"/>
                  </a:moveTo>
                  <a:lnTo>
                    <a:pt x="2235200" y="19050"/>
                  </a:lnTo>
                  <a:lnTo>
                    <a:pt x="2235200" y="31750"/>
                  </a:lnTo>
                  <a:lnTo>
                    <a:pt x="2273300" y="31750"/>
                  </a:lnTo>
                  <a:lnTo>
                    <a:pt x="2273300" y="19050"/>
                  </a:lnTo>
                  <a:close/>
                </a:path>
                <a:path w="2399029" h="50800">
                  <a:moveTo>
                    <a:pt x="2322562" y="0"/>
                  </a:moveTo>
                  <a:lnTo>
                    <a:pt x="2322562" y="50800"/>
                  </a:lnTo>
                  <a:lnTo>
                    <a:pt x="2379712" y="31750"/>
                  </a:lnTo>
                  <a:lnTo>
                    <a:pt x="2324100" y="31750"/>
                  </a:lnTo>
                  <a:lnTo>
                    <a:pt x="2324100" y="19050"/>
                  </a:lnTo>
                  <a:lnTo>
                    <a:pt x="2379712" y="19050"/>
                  </a:lnTo>
                  <a:lnTo>
                    <a:pt x="2322562" y="0"/>
                  </a:lnTo>
                  <a:close/>
                </a:path>
                <a:path w="2399029" h="50800">
                  <a:moveTo>
                    <a:pt x="2322562" y="19050"/>
                  </a:moveTo>
                  <a:lnTo>
                    <a:pt x="2286000" y="19050"/>
                  </a:lnTo>
                  <a:lnTo>
                    <a:pt x="2286000" y="31750"/>
                  </a:lnTo>
                  <a:lnTo>
                    <a:pt x="2322562" y="31750"/>
                  </a:lnTo>
                  <a:lnTo>
                    <a:pt x="2322562" y="19050"/>
                  </a:lnTo>
                  <a:close/>
                </a:path>
                <a:path w="2399029" h="50800">
                  <a:moveTo>
                    <a:pt x="2379712" y="19050"/>
                  </a:moveTo>
                  <a:lnTo>
                    <a:pt x="2324100" y="19050"/>
                  </a:lnTo>
                  <a:lnTo>
                    <a:pt x="2324100" y="31750"/>
                  </a:lnTo>
                  <a:lnTo>
                    <a:pt x="2379712" y="31750"/>
                  </a:lnTo>
                  <a:lnTo>
                    <a:pt x="2398762" y="25400"/>
                  </a:lnTo>
                  <a:lnTo>
                    <a:pt x="2379712" y="19050"/>
                  </a:lnTo>
                  <a:close/>
                </a:path>
              </a:pathLst>
            </a:custGeom>
            <a:solidFill>
              <a:srgbClr val="C00000">
                <a:alpha val="501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234385" y="1204947"/>
            <a:ext cx="1188720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dirty="0">
                <a:solidFill>
                  <a:srgbClr val="C00000"/>
                </a:solidFill>
                <a:latin typeface="Calibri"/>
                <a:cs typeface="Calibri"/>
              </a:rPr>
              <a:t>Feature</a:t>
            </a:r>
            <a:r>
              <a:rPr sz="1750" spc="-50" dirty="0">
                <a:solidFill>
                  <a:srgbClr val="C00000"/>
                </a:solidFill>
                <a:latin typeface="Calibri"/>
                <a:cs typeface="Calibri"/>
              </a:rPr>
              <a:t> </a:t>
            </a:r>
            <a:r>
              <a:rPr sz="1750" spc="10" dirty="0">
                <a:solidFill>
                  <a:srgbClr val="C00000"/>
                </a:solidFill>
                <a:latin typeface="Calibri"/>
                <a:cs typeface="Calibri"/>
              </a:rPr>
              <a:t>type</a:t>
            </a:r>
            <a:endParaRPr sz="175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793625" y="1204947"/>
            <a:ext cx="462915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dirty="0">
                <a:solidFill>
                  <a:srgbClr val="C00000"/>
                </a:solidFill>
                <a:latin typeface="Calibri"/>
                <a:cs typeface="Calibri"/>
              </a:rPr>
              <a:t>S</a:t>
            </a:r>
            <a:r>
              <a:rPr sz="1750" spc="-3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sz="1750" spc="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1750" spc="10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1750" spc="5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endParaRPr sz="175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688917" y="1198851"/>
            <a:ext cx="1263015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  <a:tabLst>
                <a:tab pos="651510" algn="l"/>
              </a:tabLst>
            </a:pPr>
            <a:r>
              <a:rPr sz="1750" spc="10" dirty="0">
                <a:solidFill>
                  <a:srgbClr val="C00000"/>
                </a:solidFill>
                <a:latin typeface="Calibri"/>
                <a:cs typeface="Calibri"/>
              </a:rPr>
              <a:t>E</a:t>
            </a:r>
            <a:r>
              <a:rPr sz="1750" spc="20" dirty="0">
                <a:solidFill>
                  <a:srgbClr val="C00000"/>
                </a:solidFill>
                <a:latin typeface="Calibri"/>
                <a:cs typeface="Calibri"/>
              </a:rPr>
              <a:t>n</a:t>
            </a:r>
            <a:r>
              <a:rPr sz="1750" spc="15" dirty="0">
                <a:solidFill>
                  <a:srgbClr val="C00000"/>
                </a:solidFill>
                <a:latin typeface="Calibri"/>
                <a:cs typeface="Calibri"/>
              </a:rPr>
              <a:t>d</a:t>
            </a:r>
            <a:r>
              <a:rPr sz="1750" dirty="0">
                <a:solidFill>
                  <a:srgbClr val="C00000"/>
                </a:solidFill>
                <a:latin typeface="Calibri"/>
                <a:cs typeface="Calibri"/>
              </a:rPr>
              <a:t>	St</a:t>
            </a:r>
            <a:r>
              <a:rPr sz="1750" spc="-25" dirty="0">
                <a:solidFill>
                  <a:srgbClr val="C00000"/>
                </a:solidFill>
                <a:latin typeface="Calibri"/>
                <a:cs typeface="Calibri"/>
              </a:rPr>
              <a:t>r</a:t>
            </a:r>
            <a:r>
              <a:rPr sz="1750" spc="5" dirty="0">
                <a:solidFill>
                  <a:srgbClr val="C00000"/>
                </a:solidFill>
                <a:latin typeface="Calibri"/>
                <a:cs typeface="Calibri"/>
              </a:rPr>
              <a:t>a</a:t>
            </a:r>
            <a:r>
              <a:rPr sz="1750" spc="15" dirty="0">
                <a:solidFill>
                  <a:srgbClr val="C00000"/>
                </a:solidFill>
                <a:latin typeface="Calibri"/>
                <a:cs typeface="Calibri"/>
              </a:rPr>
              <a:t>nd</a:t>
            </a:r>
            <a:endParaRPr sz="175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128032" y="1198851"/>
            <a:ext cx="913765" cy="2946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750" spc="-5" dirty="0">
                <a:solidFill>
                  <a:srgbClr val="C00000"/>
                </a:solidFill>
                <a:latin typeface="Calibri"/>
                <a:cs typeface="Calibri"/>
              </a:rPr>
              <a:t>Metadata</a:t>
            </a:r>
            <a:endParaRPr sz="175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4221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890718"/>
            <a:ext cx="6172200" cy="857250"/>
          </a:xfrm>
        </p:spPr>
        <p:txBody>
          <a:bodyPr/>
          <a:lstStyle/>
          <a:p>
            <a:r>
              <a:rPr lang="en-GB" dirty="0"/>
              <a:t>HiSat2 pipeline</a:t>
            </a:r>
          </a:p>
        </p:txBody>
      </p:sp>
      <p:sp>
        <p:nvSpPr>
          <p:cNvPr id="5" name="Rectangle 4"/>
          <p:cNvSpPr/>
          <p:nvPr/>
        </p:nvSpPr>
        <p:spPr>
          <a:xfrm>
            <a:off x="1655676" y="1700808"/>
            <a:ext cx="1836204" cy="486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Reference </a:t>
            </a:r>
            <a:r>
              <a:rPr lang="en-GB" sz="1350" dirty="0" err="1"/>
              <a:t>FastA</a:t>
            </a:r>
            <a:r>
              <a:rPr lang="en-GB" sz="1350" dirty="0"/>
              <a:t> files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5328084" y="1700808"/>
            <a:ext cx="1836204" cy="486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Indexed Genome</a:t>
            </a:r>
          </a:p>
        </p:txBody>
      </p: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>
            <a:off x="3491880" y="1943835"/>
            <a:ext cx="1836204" cy="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655676" y="2402886"/>
            <a:ext cx="1836204" cy="486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Reference GTF Models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649325" y="4269672"/>
            <a:ext cx="1836204" cy="97210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Pool of known splice junctions</a:t>
            </a:r>
          </a:p>
        </p:txBody>
      </p:sp>
      <p:cxnSp>
        <p:nvCxnSpPr>
          <p:cNvPr id="15" name="Straight Arrow Connector 14"/>
          <p:cNvCxnSpPr>
            <a:stCxn id="10" idx="2"/>
            <a:endCxn id="11" idx="0"/>
          </p:cNvCxnSpPr>
          <p:nvPr/>
        </p:nvCxnSpPr>
        <p:spPr>
          <a:xfrm flipH="1">
            <a:off x="2567427" y="2888940"/>
            <a:ext cx="6351" cy="1380732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535565" y="2938577"/>
            <a:ext cx="1531032" cy="48605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Reads</a:t>
            </a:r>
          </a:p>
          <a:p>
            <a:pPr algn="ctr"/>
            <a:r>
              <a:rPr lang="en-GB" sz="1350" dirty="0"/>
              <a:t>(</a:t>
            </a:r>
            <a:r>
              <a:rPr lang="en-GB" sz="1350" dirty="0" err="1"/>
              <a:t>fastq</a:t>
            </a:r>
            <a:r>
              <a:rPr lang="en-GB" sz="1350" dirty="0"/>
              <a:t>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247964" y="3726033"/>
            <a:ext cx="2106234" cy="486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Maps with known junctions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641609" y="3726033"/>
            <a:ext cx="937347" cy="4860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Report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247964" y="4513490"/>
            <a:ext cx="2106234" cy="486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Maps convincingly with novel junction?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641609" y="4512699"/>
            <a:ext cx="937347" cy="4860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Report</a:t>
            </a:r>
          </a:p>
        </p:txBody>
      </p:sp>
      <p:cxnSp>
        <p:nvCxnSpPr>
          <p:cNvPr id="29" name="Straight Arrow Connector 28"/>
          <p:cNvCxnSpPr>
            <a:stCxn id="20" idx="2"/>
            <a:endCxn id="21" idx="0"/>
          </p:cNvCxnSpPr>
          <p:nvPr/>
        </p:nvCxnSpPr>
        <p:spPr>
          <a:xfrm>
            <a:off x="5301081" y="3424630"/>
            <a:ext cx="0" cy="30140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1" idx="3"/>
            <a:endCxn id="23" idx="1"/>
          </p:cNvCxnSpPr>
          <p:nvPr/>
        </p:nvCxnSpPr>
        <p:spPr>
          <a:xfrm>
            <a:off x="6354198" y="3969060"/>
            <a:ext cx="287411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1" idx="2"/>
            <a:endCxn id="24" idx="0"/>
          </p:cNvCxnSpPr>
          <p:nvPr/>
        </p:nvCxnSpPr>
        <p:spPr>
          <a:xfrm>
            <a:off x="5301081" y="4212087"/>
            <a:ext cx="0" cy="30140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4" idx="3"/>
            <a:endCxn id="27" idx="1"/>
          </p:cNvCxnSpPr>
          <p:nvPr/>
        </p:nvCxnSpPr>
        <p:spPr>
          <a:xfrm flipV="1">
            <a:off x="6354198" y="4755726"/>
            <a:ext cx="287411" cy="79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4" idx="2"/>
            <a:endCxn id="43" idx="0"/>
          </p:cNvCxnSpPr>
          <p:nvPr/>
        </p:nvCxnSpPr>
        <p:spPr>
          <a:xfrm>
            <a:off x="5301081" y="4999543"/>
            <a:ext cx="0" cy="373673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315835" y="3527632"/>
            <a:ext cx="4110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Yes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315835" y="4286127"/>
            <a:ext cx="41107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Yes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832408" y="5373216"/>
            <a:ext cx="937347" cy="48605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350" dirty="0"/>
              <a:t>Discard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642473" y="4478727"/>
            <a:ext cx="46679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Add</a:t>
            </a:r>
          </a:p>
        </p:txBody>
      </p:sp>
      <p:cxnSp>
        <p:nvCxnSpPr>
          <p:cNvPr id="59" name="Straight Arrow Connector 58"/>
          <p:cNvCxnSpPr>
            <a:stCxn id="24" idx="1"/>
            <a:endCxn id="11" idx="3"/>
          </p:cNvCxnSpPr>
          <p:nvPr/>
        </p:nvCxnSpPr>
        <p:spPr>
          <a:xfrm flipH="1" flipV="1">
            <a:off x="3485529" y="4755726"/>
            <a:ext cx="762435" cy="79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353349" y="5034100"/>
            <a:ext cx="3882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50" dirty="0"/>
              <a:t>No</a:t>
            </a:r>
          </a:p>
        </p:txBody>
      </p:sp>
      <p:cxnSp>
        <p:nvCxnSpPr>
          <p:cNvPr id="25" name="Straight Arrow Connector 24"/>
          <p:cNvCxnSpPr>
            <a:endCxn id="21" idx="1"/>
          </p:cNvCxnSpPr>
          <p:nvPr/>
        </p:nvCxnSpPr>
        <p:spPr>
          <a:xfrm flipV="1">
            <a:off x="3485529" y="3969060"/>
            <a:ext cx="762435" cy="30061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" idx="2"/>
          </p:cNvCxnSpPr>
          <p:nvPr/>
        </p:nvCxnSpPr>
        <p:spPr>
          <a:xfrm>
            <a:off x="6246186" y="2186862"/>
            <a:ext cx="0" cy="1539171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59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414A034-D83C-1044-BC06-8B8C5D15E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code using hisat2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2128AA-C35D-E647-9C60-7E9A2261A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hisat2-build *.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fasta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&lt;name&gt;</a:t>
            </a:r>
          </a:p>
          <a:p>
            <a:pPr marL="0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hisat2 \</a:t>
            </a: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-p 8 \</a:t>
            </a: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-x {GENOME} \</a:t>
            </a: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-1 {SAMPLE}_unmapped_R1_001.fastq.gz \</a:t>
            </a: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-2 {SAMPLE}_unmapped_R2_001.fastq.gz \</a:t>
            </a:r>
          </a:p>
          <a:p>
            <a:pPr marL="0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-S {SAMPLE}.</a:t>
            </a:r>
            <a:r>
              <a:rPr lang="en-US" sz="2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sam</a:t>
            </a:r>
            <a:endParaRPr lang="en-US" sz="24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7501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537BF-D39A-7A4E-B17B-F1B1241AA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FASTQ files are huge!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EDE6F-6F83-5F4F-9965-AAD5E06E0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Notice, its </a:t>
            </a:r>
            <a:r>
              <a:rPr lang="en-US" sz="3200" dirty="0" err="1"/>
              <a:t>fastq.gz</a:t>
            </a:r>
            <a:r>
              <a:rPr lang="en-US" sz="3200" dirty="0"/>
              <a:t> </a:t>
            </a:r>
          </a:p>
          <a:p>
            <a:r>
              <a:rPr lang="en-US" sz="3200" dirty="0"/>
              <a:t>No need to decompress it </a:t>
            </a:r>
          </a:p>
          <a:p>
            <a:r>
              <a:rPr lang="en-US" sz="3200" dirty="0"/>
              <a:t>Any programs can use the .</a:t>
            </a:r>
            <a:r>
              <a:rPr lang="en-US" sz="3200" dirty="0" err="1"/>
              <a:t>gz</a:t>
            </a:r>
            <a:r>
              <a:rPr lang="en-US" sz="3200" dirty="0"/>
              <a:t> file as input </a:t>
            </a:r>
          </a:p>
          <a:p>
            <a:endParaRPr lang="en-US" sz="3200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69F30B1-4A65-F04D-8696-98BFFF1A3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988" r="47056"/>
          <a:stretch/>
        </p:blipFill>
        <p:spPr>
          <a:xfrm>
            <a:off x="1259954" y="4236334"/>
            <a:ext cx="7612409" cy="153943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29CFEB-7715-1A4C-8C39-974DB2736EB4}"/>
              </a:ext>
            </a:extLst>
          </p:cNvPr>
          <p:cNvCxnSpPr/>
          <p:nvPr/>
        </p:nvCxnSpPr>
        <p:spPr>
          <a:xfrm>
            <a:off x="271637" y="4409957"/>
            <a:ext cx="89740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F3B44ED-ABEC-A742-AB54-701356FDC1AF}"/>
              </a:ext>
            </a:extLst>
          </p:cNvPr>
          <p:cNvCxnSpPr/>
          <p:nvPr/>
        </p:nvCxnSpPr>
        <p:spPr>
          <a:xfrm>
            <a:off x="271637" y="5210539"/>
            <a:ext cx="89740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5650C1-9D18-5A40-AE5C-13C840B60AEC}"/>
              </a:ext>
            </a:extLst>
          </p:cNvPr>
          <p:cNvCxnSpPr/>
          <p:nvPr/>
        </p:nvCxnSpPr>
        <p:spPr>
          <a:xfrm>
            <a:off x="271637" y="4770701"/>
            <a:ext cx="89740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1A3CD77-EAB7-CD4E-ABBD-B2558A750883}"/>
              </a:ext>
            </a:extLst>
          </p:cNvPr>
          <p:cNvCxnSpPr/>
          <p:nvPr/>
        </p:nvCxnSpPr>
        <p:spPr>
          <a:xfrm>
            <a:off x="271637" y="5571283"/>
            <a:ext cx="89740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283602-BABA-3B45-BBE4-7C6F71E000A7}"/>
              </a:ext>
            </a:extLst>
          </p:cNvPr>
          <p:cNvSpPr txBox="1"/>
          <p:nvPr/>
        </p:nvSpPr>
        <p:spPr>
          <a:xfrm>
            <a:off x="1259954" y="5957225"/>
            <a:ext cx="6471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We need to merge these files by lane – not by read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D0C712-A004-EF47-8ACA-8AB1F40DA653}"/>
              </a:ext>
            </a:extLst>
          </p:cNvPr>
          <p:cNvSpPr txBox="1"/>
          <p:nvPr/>
        </p:nvSpPr>
        <p:spPr>
          <a:xfrm>
            <a:off x="4845377" y="161448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zipped-up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777D43-6F15-5B4D-8D8D-EA6616E8C9D8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4289197" y="1983821"/>
            <a:ext cx="1155062" cy="118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4414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C18F-A380-DB47-9369-912071962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 command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80DEE-7DD7-0D46-B5BA-EFB242A2D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Cat(concatenate) command is frequently used in Linux </a:t>
            </a:r>
          </a:p>
          <a:p>
            <a:r>
              <a:rPr lang="en-US" dirty="0"/>
              <a:t>One major function is to merge the contents of multiple files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cat filename1 filename2 &gt;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merged_file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Merge read1 </a:t>
            </a:r>
          </a:p>
          <a:p>
            <a:pPr marL="0" indent="0">
              <a:buNone/>
            </a:pPr>
            <a:r>
              <a:rPr lang="en-US" dirty="0"/>
              <a:t>Merge read 2</a:t>
            </a:r>
          </a:p>
          <a:p>
            <a:pPr marL="0" indent="0">
              <a:buNone/>
            </a:pPr>
            <a:r>
              <a:rPr lang="en-US" dirty="0"/>
              <a:t>From 4 files to 2 files </a:t>
            </a:r>
          </a:p>
          <a:p>
            <a:pPr marL="0" indent="0">
              <a:buNone/>
            </a:pPr>
            <a:r>
              <a:rPr lang="en-US" dirty="0"/>
              <a:t>Check size with disk usage command </a:t>
            </a:r>
          </a:p>
        </p:txBody>
      </p:sp>
    </p:spTree>
    <p:extLst>
      <p:ext uri="{BB962C8B-B14F-4D97-AF65-F5344CB8AC3E}">
        <p14:creationId xmlns:p14="http://schemas.microsoft.com/office/powerpoint/2010/main" val="39079309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87BB-B0EE-9C40-A53A-A6E99B35E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 of cat 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6ED6166-C40A-BC41-8F53-51B193DF7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702" y="1505739"/>
            <a:ext cx="8808912" cy="3621846"/>
          </a:xfrm>
        </p:spPr>
      </p:pic>
    </p:spTree>
    <p:extLst>
      <p:ext uri="{BB962C8B-B14F-4D97-AF65-F5344CB8AC3E}">
        <p14:creationId xmlns:p14="http://schemas.microsoft.com/office/powerpoint/2010/main" val="405769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AFBC7F-EC0A-434C-89D2-194BE04AC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018" y="3822006"/>
            <a:ext cx="4858327" cy="2489893"/>
          </a:xfrm>
          <a:prstGeom prst="rect">
            <a:avLst/>
          </a:prstGeom>
        </p:spPr>
      </p:pic>
      <p:sp>
        <p:nvSpPr>
          <p:cNvPr id="11" name="Title 5">
            <a:extLst>
              <a:ext uri="{FF2B5EF4-FFF2-40B4-BE49-F238E27FC236}">
                <a16:creationId xmlns:a16="http://schemas.microsoft.com/office/drawing/2014/main" id="{FCADE5B0-E9B4-0649-8BE0-C4C2B87B26B7}"/>
              </a:ext>
            </a:extLst>
          </p:cNvPr>
          <p:cNvSpPr txBox="1">
            <a:spLocks/>
          </p:cNvSpPr>
          <p:nvPr/>
        </p:nvSpPr>
        <p:spPr>
          <a:xfrm>
            <a:off x="685800" y="1454872"/>
            <a:ext cx="8042564" cy="1814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800" dirty="0"/>
              <a:t>FASTQC recap</a:t>
            </a:r>
          </a:p>
        </p:txBody>
      </p:sp>
    </p:spTree>
    <p:extLst>
      <p:ext uri="{BB962C8B-B14F-4D97-AF65-F5344CB8AC3E}">
        <p14:creationId xmlns:p14="http://schemas.microsoft.com/office/powerpoint/2010/main" val="3757052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5426F-DF99-A341-8951-32F0C16F1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Step 1: FASTQC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857FD-BD67-DC43-AA53-901E903BF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Two basic questions of QC </a:t>
            </a:r>
          </a:p>
          <a:p>
            <a:endParaRPr lang="en-US" dirty="0"/>
          </a:p>
          <a:p>
            <a:r>
              <a:rPr lang="en-US" dirty="0"/>
              <a:t>How successful was the actual sequencing? </a:t>
            </a:r>
          </a:p>
          <a:p>
            <a:pPr lvl="1"/>
            <a:r>
              <a:rPr lang="en-US" dirty="0"/>
              <a:t>High base call confidence &lt;30 </a:t>
            </a:r>
            <a:r>
              <a:rPr lang="en-US" dirty="0" err="1"/>
              <a:t>phred</a:t>
            </a:r>
            <a:r>
              <a:rPr lang="en-US" dirty="0"/>
              <a:t> score 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Did the library prep generate a faithful representation of the DNA/RNA molecules in the sample? </a:t>
            </a:r>
          </a:p>
          <a:p>
            <a:pPr lvl="1"/>
            <a:r>
              <a:rPr lang="en-US" dirty="0"/>
              <a:t>No contaminations (rRNA, adapters, primers, etc.)</a:t>
            </a:r>
          </a:p>
          <a:p>
            <a:pPr lvl="1"/>
            <a:r>
              <a:rPr lang="en-US" dirty="0"/>
              <a:t>No bias towards fragments of certain GC contents/sizes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53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962E699-06FB-C949-B781-23791A62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97100"/>
          </a:xfrm>
        </p:spPr>
        <p:txBody>
          <a:bodyPr/>
          <a:lstStyle/>
          <a:p>
            <a:pPr algn="ctr"/>
            <a:r>
              <a:rPr lang="en-US" dirty="0"/>
              <a:t>Assignment overview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65A3341-2C7B-9F4C-AE75-D5427CDDD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038"/>
          <a:stretch/>
        </p:blipFill>
        <p:spPr>
          <a:xfrm>
            <a:off x="0" y="1362226"/>
            <a:ext cx="9144000" cy="45365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53AC87-3360-FD47-BA9F-EC0D839EA8B7}"/>
              </a:ext>
            </a:extLst>
          </p:cNvPr>
          <p:cNvSpPr txBox="1"/>
          <p:nvPr/>
        </p:nvSpPr>
        <p:spPr>
          <a:xfrm>
            <a:off x="1524000" y="3786909"/>
            <a:ext cx="17299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Homework #7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(due 2/23)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1ABAC-4672-2044-B79D-6FF91EE0638C}"/>
              </a:ext>
            </a:extLst>
          </p:cNvPr>
          <p:cNvSpPr txBox="1"/>
          <p:nvPr/>
        </p:nvSpPr>
        <p:spPr>
          <a:xfrm>
            <a:off x="5297055" y="2069014"/>
            <a:ext cx="17299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Homework #8</a:t>
            </a:r>
          </a:p>
          <a:p>
            <a:pPr algn="ctr"/>
            <a:r>
              <a:rPr lang="en-US" sz="2000" b="1" dirty="0"/>
              <a:t>(due 3/1)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D6A160-C0E7-7C4B-AB6D-1598AA685D6C}"/>
              </a:ext>
            </a:extLst>
          </p:cNvPr>
          <p:cNvSpPr txBox="1"/>
          <p:nvPr/>
        </p:nvSpPr>
        <p:spPr>
          <a:xfrm>
            <a:off x="4572000" y="5875942"/>
            <a:ext cx="30159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Homework #9</a:t>
            </a:r>
          </a:p>
          <a:p>
            <a:pPr algn="ctr"/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(due before Spring break)</a:t>
            </a:r>
          </a:p>
        </p:txBody>
      </p:sp>
    </p:spTree>
    <p:extLst>
      <p:ext uri="{BB962C8B-B14F-4D97-AF65-F5344CB8AC3E}">
        <p14:creationId xmlns:p14="http://schemas.microsoft.com/office/powerpoint/2010/main" val="869417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85800" y="1454872"/>
            <a:ext cx="8042564" cy="1814801"/>
          </a:xfrm>
        </p:spPr>
        <p:txBody>
          <a:bodyPr/>
          <a:lstStyle/>
          <a:p>
            <a:r>
              <a:rPr lang="en-GB" dirty="0"/>
              <a:t>Trimming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5E44D9-8BB4-B240-A87A-E2CACE0EC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763" y="3779773"/>
            <a:ext cx="5181601" cy="256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19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C818C-950F-7B44-8747-FC2395315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Clean the FASTQ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A26FA-47FC-FF4C-9ADA-6308C07F5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reads may suffer from the following: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Presence of adaptors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quality reads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other issues that result in low base call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Trimming is optional</a:t>
            </a:r>
            <a:endParaRPr lang="en-US" spc="-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pc="-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aggressive clipping as this could cause miss-mapping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929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CEF4C-08F3-A548-AB1A-39B34509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optional?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3EC56-A2DE-A243-845B-6F2E527D2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Modern “local aligners” like STAR, BWA-MEM, HISAT2, will “soft-clip” non-matching sequences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Other pseudo-aligners like Salmon or </a:t>
            </a:r>
            <a:r>
              <a:rPr lang="en-US" dirty="0" err="1"/>
              <a:t>Kallisto</a:t>
            </a:r>
            <a:r>
              <a:rPr lang="en-US" dirty="0"/>
              <a:t> will not have a problem with reads containing adapter sequences </a:t>
            </a:r>
          </a:p>
          <a:p>
            <a:endParaRPr lang="en-US" dirty="0"/>
          </a:p>
          <a:p>
            <a:r>
              <a:rPr lang="en-US" dirty="0"/>
              <a:t>However, if the data is being used for variant analysis or genome assembly, reads should be trimmed </a:t>
            </a:r>
          </a:p>
        </p:txBody>
      </p:sp>
    </p:spTree>
    <p:extLst>
      <p:ext uri="{BB962C8B-B14F-4D97-AF65-F5344CB8AC3E}">
        <p14:creationId xmlns:p14="http://schemas.microsoft.com/office/powerpoint/2010/main" val="99119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1438</Words>
  <Application>Microsoft Macintosh PowerPoint</Application>
  <PresentationFormat>On-screen Show (4:3)</PresentationFormat>
  <Paragraphs>352</Paragraphs>
  <Slides>38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Arial</vt:lpstr>
      <vt:lpstr>Calibri</vt:lpstr>
      <vt:lpstr>Comic Sans MS</vt:lpstr>
      <vt:lpstr>Courier</vt:lpstr>
      <vt:lpstr>Menlo</vt:lpstr>
      <vt:lpstr>Times</vt:lpstr>
      <vt:lpstr>Times New Roman</vt:lpstr>
      <vt:lpstr>Office Theme</vt:lpstr>
      <vt:lpstr>PowerPoint Presentation</vt:lpstr>
      <vt:lpstr>Overview</vt:lpstr>
      <vt:lpstr>PowerPoint Presentation</vt:lpstr>
      <vt:lpstr>PowerPoint Presentation</vt:lpstr>
      <vt:lpstr>Step 1: FASTQC</vt:lpstr>
      <vt:lpstr>Assignment overview</vt:lpstr>
      <vt:lpstr>Trimming</vt:lpstr>
      <vt:lpstr>Step 2: Clean the FASTQ files</vt:lpstr>
      <vt:lpstr>Why optional?</vt:lpstr>
      <vt:lpstr>Common programs used for trimming</vt:lpstr>
      <vt:lpstr>How would you run a program on the VACC? </vt:lpstr>
      <vt:lpstr>Use module to load </vt:lpstr>
      <vt:lpstr>Usage: </vt:lpstr>
      <vt:lpstr>Typical command </vt:lpstr>
      <vt:lpstr>Command parameters</vt:lpstr>
      <vt:lpstr>Output </vt:lpstr>
      <vt:lpstr>PowerPoint Presentation</vt:lpstr>
      <vt:lpstr>Mapping to Reference</vt:lpstr>
      <vt:lpstr>Read alignment / “mapping”</vt:lpstr>
      <vt:lpstr>Mapping</vt:lpstr>
      <vt:lpstr>Mapping</vt:lpstr>
      <vt:lpstr>What the scientific community does Genome vs Transcriptome</vt:lpstr>
      <vt:lpstr>PowerPoint Presentation</vt:lpstr>
      <vt:lpstr>PowerPoint Presentation</vt:lpstr>
      <vt:lpstr>PowerPoint Presentation</vt:lpstr>
      <vt:lpstr>PowerPoint Presentation</vt:lpstr>
      <vt:lpstr>Speed</vt:lpstr>
      <vt:lpstr>Genomic Reference</vt:lpstr>
      <vt:lpstr>PowerPoint Presentation</vt:lpstr>
      <vt:lpstr>Ensembl </vt:lpstr>
      <vt:lpstr>PowerPoint Presentation</vt:lpstr>
      <vt:lpstr>FASTA file</vt:lpstr>
      <vt:lpstr>GTF files</vt:lpstr>
      <vt:lpstr>HiSat2 pipeline</vt:lpstr>
      <vt:lpstr>Example of code using hisat2</vt:lpstr>
      <vt:lpstr>FASTQ files are huge! </vt:lpstr>
      <vt:lpstr>cat command </vt:lpstr>
      <vt:lpstr>results of cat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Princess Rodriguez Ramirez</dc:creator>
  <cp:lastModifiedBy>Princess Rodriguez Ramirez</cp:lastModifiedBy>
  <cp:revision>10</cp:revision>
  <dcterms:created xsi:type="dcterms:W3CDTF">2023-02-19T16:06:08Z</dcterms:created>
  <dcterms:modified xsi:type="dcterms:W3CDTF">2023-02-19T20:54:10Z</dcterms:modified>
</cp:coreProperties>
</file>

<file path=docProps/thumbnail.jpeg>
</file>